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8.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49.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notesSlides/notesSlide50.xml" ContentType="application/vnd.openxmlformats-officedocument.presentationml.notesSlid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notesSlides/notesSlide51.xml" ContentType="application/vnd.openxmlformats-officedocument.presentationml.notesSlid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notesSlides/notesSlide52.xml" ContentType="application/vnd.openxmlformats-officedocument.presentationml.notesSlide+xml"/>
  <Override PartName="/ppt/charts/chartEx10.xml" ContentType="application/vnd.ms-office.chartex+xml"/>
  <Override PartName="/ppt/charts/style10.xml" ContentType="application/vnd.ms-office.chartstyle+xml"/>
  <Override PartName="/ppt/charts/colors10.xml" ContentType="application/vnd.ms-office.chartcolorstyle+xml"/>
  <Override PartName="/ppt/notesSlides/notesSlide53.xml" ContentType="application/vnd.openxmlformats-officedocument.presentationml.notesSlide+xml"/>
  <Override PartName="/ppt/charts/chartEx11.xml" ContentType="application/vnd.ms-office.chartex+xml"/>
  <Override PartName="/ppt/charts/style11.xml" ContentType="application/vnd.ms-office.chartstyle+xml"/>
  <Override PartName="/ppt/charts/colors11.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97"/>
  </p:notesMasterIdLst>
  <p:handoutMasterIdLst>
    <p:handoutMasterId r:id="rId98"/>
  </p:handoutMasterIdLst>
  <p:sldIdLst>
    <p:sldId id="302" r:id="rId5"/>
    <p:sldId id="407" r:id="rId6"/>
    <p:sldId id="408" r:id="rId7"/>
    <p:sldId id="406" r:id="rId8"/>
    <p:sldId id="356" r:id="rId9"/>
    <p:sldId id="289" r:id="rId10"/>
    <p:sldId id="303" r:id="rId11"/>
    <p:sldId id="305" r:id="rId12"/>
    <p:sldId id="279" r:id="rId13"/>
    <p:sldId id="280" r:id="rId14"/>
    <p:sldId id="290" r:id="rId15"/>
    <p:sldId id="291" r:id="rId16"/>
    <p:sldId id="389" r:id="rId17"/>
    <p:sldId id="285" r:id="rId18"/>
    <p:sldId id="294" r:id="rId19"/>
    <p:sldId id="297" r:id="rId20"/>
    <p:sldId id="327" r:id="rId21"/>
    <p:sldId id="328" r:id="rId22"/>
    <p:sldId id="329" r:id="rId23"/>
    <p:sldId id="292" r:id="rId24"/>
    <p:sldId id="331" r:id="rId25"/>
    <p:sldId id="306" r:id="rId26"/>
    <p:sldId id="309" r:id="rId27"/>
    <p:sldId id="310" r:id="rId28"/>
    <p:sldId id="312" r:id="rId29"/>
    <p:sldId id="313" r:id="rId30"/>
    <p:sldId id="314" r:id="rId31"/>
    <p:sldId id="315" r:id="rId32"/>
    <p:sldId id="317" r:id="rId33"/>
    <p:sldId id="320" r:id="rId34"/>
    <p:sldId id="399" r:id="rId35"/>
    <p:sldId id="321" r:id="rId36"/>
    <p:sldId id="322" r:id="rId37"/>
    <p:sldId id="323" r:id="rId38"/>
    <p:sldId id="324" r:id="rId39"/>
    <p:sldId id="333" r:id="rId40"/>
    <p:sldId id="358" r:id="rId41"/>
    <p:sldId id="301" r:id="rId42"/>
    <p:sldId id="335" r:id="rId43"/>
    <p:sldId id="336" r:id="rId44"/>
    <p:sldId id="359" r:id="rId45"/>
    <p:sldId id="360" r:id="rId46"/>
    <p:sldId id="287" r:id="rId47"/>
    <p:sldId id="337" r:id="rId48"/>
    <p:sldId id="338" r:id="rId49"/>
    <p:sldId id="342" r:id="rId50"/>
    <p:sldId id="344" r:id="rId51"/>
    <p:sldId id="345" r:id="rId52"/>
    <p:sldId id="346" r:id="rId53"/>
    <p:sldId id="347" r:id="rId54"/>
    <p:sldId id="348" r:id="rId55"/>
    <p:sldId id="351" r:id="rId56"/>
    <p:sldId id="349" r:id="rId57"/>
    <p:sldId id="350" r:id="rId58"/>
    <p:sldId id="353" r:id="rId59"/>
    <p:sldId id="354" r:id="rId60"/>
    <p:sldId id="355" r:id="rId61"/>
    <p:sldId id="362" r:id="rId62"/>
    <p:sldId id="370" r:id="rId63"/>
    <p:sldId id="372" r:id="rId64"/>
    <p:sldId id="374" r:id="rId65"/>
    <p:sldId id="373" r:id="rId66"/>
    <p:sldId id="375" r:id="rId67"/>
    <p:sldId id="376" r:id="rId68"/>
    <p:sldId id="377" r:id="rId69"/>
    <p:sldId id="378" r:id="rId70"/>
    <p:sldId id="398" r:id="rId71"/>
    <p:sldId id="382" r:id="rId72"/>
    <p:sldId id="385" r:id="rId73"/>
    <p:sldId id="386" r:id="rId74"/>
    <p:sldId id="387" r:id="rId75"/>
    <p:sldId id="391" r:id="rId76"/>
    <p:sldId id="388" r:id="rId77"/>
    <p:sldId id="392" r:id="rId78"/>
    <p:sldId id="395" r:id="rId79"/>
    <p:sldId id="393" r:id="rId80"/>
    <p:sldId id="394" r:id="rId81"/>
    <p:sldId id="396" r:id="rId82"/>
    <p:sldId id="397" r:id="rId83"/>
    <p:sldId id="367" r:id="rId84"/>
    <p:sldId id="400" r:id="rId85"/>
    <p:sldId id="412" r:id="rId86"/>
    <p:sldId id="414" r:id="rId87"/>
    <p:sldId id="413" r:id="rId88"/>
    <p:sldId id="402" r:id="rId89"/>
    <p:sldId id="361" r:id="rId90"/>
    <p:sldId id="401" r:id="rId91"/>
    <p:sldId id="409" r:id="rId92"/>
    <p:sldId id="403" r:id="rId93"/>
    <p:sldId id="411" r:id="rId94"/>
    <p:sldId id="288" r:id="rId95"/>
    <p:sldId id="272" r:id="rId96"/>
  </p:sldIdLst>
  <p:sldSz cx="12192000" cy="6858000"/>
  <p:notesSz cx="6858000" cy="9144000"/>
  <p:embeddedFontLst>
    <p:embeddedFont>
      <p:font typeface="Cambria Math" panose="02040503050406030204" pitchFamily="18" charset="0"/>
      <p:regular r:id="rId99"/>
    </p:embeddedFont>
    <p:embeddedFont>
      <p:font typeface="Chakra Petch" panose="00000500000000000000" pitchFamily="2" charset="-34"/>
      <p:regular r:id="rId100"/>
      <p:bold r:id="rId101"/>
      <p:italic r:id="rId102"/>
      <p:boldItalic r:id="rId103"/>
    </p:embeddedFont>
    <p:embeddedFont>
      <p:font typeface="Constantia" panose="02030602050306030303" pitchFamily="18"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1F9740-2BC4-4BAF-95F0-96DDA551D738}">
          <p14:sldIdLst>
            <p14:sldId id="302"/>
          </p14:sldIdLst>
        </p14:section>
        <p14:section name="Introduction" id="{E9F688C2-ACE5-47FD-987A-74F1E499D3E4}">
          <p14:sldIdLst>
            <p14:sldId id="407"/>
            <p14:sldId id="408"/>
            <p14:sldId id="406"/>
            <p14:sldId id="356"/>
            <p14:sldId id="289"/>
            <p14:sldId id="303"/>
            <p14:sldId id="305"/>
            <p14:sldId id="279"/>
            <p14:sldId id="280"/>
            <p14:sldId id="290"/>
            <p14:sldId id="291"/>
            <p14:sldId id="389"/>
          </p14:sldIdLst>
        </p14:section>
        <p14:section name="Aims" id="{AFEA1E4B-6D7F-4934-8013-4712C30FF681}">
          <p14:sldIdLst>
            <p14:sldId id="285"/>
            <p14:sldId id="294"/>
          </p14:sldIdLst>
        </p14:section>
        <p14:section name="The plan" id="{2ACE40C7-621E-4D12-BED4-FFB90D944993}">
          <p14:sldIdLst>
            <p14:sldId id="297"/>
          </p14:sldIdLst>
        </p14:section>
        <p14:section name="The problem" id="{F012811C-58EB-4367-9CAC-52B349EB3CC8}">
          <p14:sldIdLst>
            <p14:sldId id="327"/>
            <p14:sldId id="328"/>
            <p14:sldId id="329"/>
            <p14:sldId id="292"/>
            <p14:sldId id="331"/>
            <p14:sldId id="306"/>
            <p14:sldId id="309"/>
            <p14:sldId id="310"/>
            <p14:sldId id="312"/>
            <p14:sldId id="313"/>
            <p14:sldId id="314"/>
            <p14:sldId id="315"/>
            <p14:sldId id="317"/>
            <p14:sldId id="320"/>
            <p14:sldId id="399"/>
            <p14:sldId id="321"/>
            <p14:sldId id="322"/>
            <p14:sldId id="323"/>
            <p14:sldId id="324"/>
          </p14:sldIdLst>
        </p14:section>
        <p14:section name="Materials and Methods" id="{5730410D-4A53-492A-9BFA-51FBFB9FD161}">
          <p14:sldIdLst>
            <p14:sldId id="333"/>
            <p14:sldId id="358"/>
            <p14:sldId id="301"/>
            <p14:sldId id="335"/>
            <p14:sldId id="336"/>
          </p14:sldIdLst>
        </p14:section>
        <p14:section name="Results" id="{BBB8983F-D2A7-4A42-9503-8095E0EB9046}">
          <p14:sldIdLst>
            <p14:sldId id="359"/>
            <p14:sldId id="360"/>
            <p14:sldId id="287"/>
            <p14:sldId id="337"/>
            <p14:sldId id="338"/>
            <p14:sldId id="342"/>
            <p14:sldId id="344"/>
            <p14:sldId id="345"/>
            <p14:sldId id="346"/>
            <p14:sldId id="347"/>
            <p14:sldId id="348"/>
            <p14:sldId id="351"/>
            <p14:sldId id="349"/>
            <p14:sldId id="350"/>
            <p14:sldId id="353"/>
            <p14:sldId id="354"/>
            <p14:sldId id="355"/>
            <p14:sldId id="362"/>
            <p14:sldId id="370"/>
            <p14:sldId id="372"/>
            <p14:sldId id="374"/>
            <p14:sldId id="373"/>
            <p14:sldId id="375"/>
            <p14:sldId id="376"/>
            <p14:sldId id="377"/>
            <p14:sldId id="378"/>
            <p14:sldId id="398"/>
            <p14:sldId id="382"/>
            <p14:sldId id="385"/>
            <p14:sldId id="386"/>
            <p14:sldId id="387"/>
            <p14:sldId id="391"/>
            <p14:sldId id="388"/>
            <p14:sldId id="392"/>
            <p14:sldId id="395"/>
            <p14:sldId id="393"/>
            <p14:sldId id="394"/>
            <p14:sldId id="396"/>
            <p14:sldId id="397"/>
            <p14:sldId id="367"/>
            <p14:sldId id="400"/>
            <p14:sldId id="412"/>
            <p14:sldId id="414"/>
            <p14:sldId id="413"/>
            <p14:sldId id="402"/>
            <p14:sldId id="361"/>
            <p14:sldId id="401"/>
            <p14:sldId id="409"/>
            <p14:sldId id="403"/>
          </p14:sldIdLst>
        </p14:section>
        <p14:section name="Conclusion" id="{BC8D76ED-E162-4BDE-8D9D-81334BBDEE78}">
          <p14:sldIdLst>
            <p14:sldId id="411"/>
            <p14:sldId id="288"/>
          </p14:sldIdLst>
        </p14:section>
        <p14:section name="The End" id="{314F8B44-178C-47B0-A04E-1451EE7D4BDC}">
          <p14:sldIdLst>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B4E5A2"/>
    <a:srgbClr val="F06262"/>
    <a:srgbClr val="FFFF99"/>
    <a:srgbClr val="96DCF8"/>
    <a:srgbClr val="F2CFEE"/>
    <a:srgbClr val="CCCCFF"/>
    <a:srgbClr val="FFCCCC"/>
    <a:srgbClr val="E8E7E7"/>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9" autoAdjust="0"/>
    <p:restoredTop sz="92496" autoAdjust="0"/>
  </p:normalViewPr>
  <p:slideViewPr>
    <p:cSldViewPr snapToGrid="0">
      <p:cViewPr varScale="1">
        <p:scale>
          <a:sx n="143" d="100"/>
          <a:sy n="143" d="100"/>
        </p:scale>
        <p:origin x="1050" y="1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77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font" Target="fonts/font9.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4.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5.fntdata"/><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104"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4.xlsx"/></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0</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0</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0</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0</cx:pt>
          <cx:pt idx="14">0</cx:pt>
          <cx:pt idx="15">10971</cx:pt>
          <cx:pt idx="16">11772</cx:pt>
          <cx:pt idx="17">11852</cx:pt>
          <cx:pt idx="18">8529</cx:pt>
          <cx:pt idx="19">10720</cx:pt>
          <cx:pt idx="20">10976</cx:pt>
          <cx:pt idx="21">14328</cx:pt>
        </cx:lvl>
      </cx:numDim>
    </cx:data>
    <cx:data id="4">
      <cx:numDim type="val">
        <cx:f>Sheet1!$F$2:$F$23</cx:f>
        <cx:lvl ptCount="22" formatCode="General">
          <cx:pt idx="0">0</cx:pt>
          <cx:pt idx="1">52553</cx:pt>
          <cx:pt idx="2">83879</cx:pt>
          <cx:pt idx="3">44805</cx:pt>
          <cx:pt idx="4">92919</cx:pt>
          <cx:pt idx="5">101152</cx:pt>
          <cx:pt idx="6">94915</cx:pt>
          <cx:pt idx="7">89318</cx:pt>
          <cx:pt idx="8">124574</cx:pt>
          <cx:pt idx="9">77820</cx:pt>
          <cx:pt idx="10">77598</cx:pt>
          <cx:pt idx="11">0</cx:pt>
          <cx:pt idx="12">83360</cx:pt>
          <cx:pt idx="13">90286</cx:pt>
          <cx:pt idx="14">80101</cx:pt>
          <cx:pt idx="15">88301</cx:pt>
          <cx:pt idx="16">98632</cx:pt>
          <cx:pt idx="17">85701</cx:pt>
          <cx:pt idx="18">91747</cx:pt>
          <cx:pt idx="19">101264</cx:pt>
          <cx:pt idx="20">115178</cx:pt>
          <cx:pt idx="21">0</cx:pt>
        </cx:lvl>
      </cx:numDim>
    </cx:data>
    <cx:data id="5">
      <cx:numDim type="val">
        <cx:f>Sheet1!$G$2:$G$23</cx:f>
        <cx:lvl ptCount="22" formatCode="General">
          <cx:pt idx="0">377981</cx:pt>
          <cx:pt idx="1">394768</cx:pt>
          <cx:pt idx="2">347877</cx:pt>
          <cx:pt idx="3">0</cx:pt>
          <cx:pt idx="4">333815</cx:pt>
          <cx:pt idx="5">343986</cx:pt>
          <cx:pt idx="6">361172</cx:pt>
          <cx:pt idx="7">355881</cx:pt>
          <cx:pt idx="8">365755</cx:pt>
          <cx:pt idx="9">325985</cx:pt>
          <cx:pt idx="10">336507</cx:pt>
          <cx:pt idx="11">0</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0</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0</cx:pt>
          <cx:pt idx="20">286113</cx:pt>
          <cx:pt idx="21">0</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0</cx:pt>
          <cx:pt idx="10">1495087</cx:pt>
          <cx:pt idx="11">0</cx:pt>
          <cx:pt idx="12">1305267</cx:pt>
          <cx:pt idx="13">1676106</cx:pt>
          <cx:pt idx="14">1804500</cx:pt>
          <cx:pt idx="15">1235033</cx:pt>
          <cx:pt idx="16">3537550</cx:pt>
          <cx:pt idx="17">1526911</cx:pt>
          <cx:pt idx="18">1840623</cx:pt>
          <cx:pt idx="19">712642</cx:pt>
          <cx:pt idx="20">1203606</cx:pt>
          <cx:pt idx="21">0</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433398</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24994</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139377</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10453</cx:pt>
          <cx:pt idx="14">14035</cx:pt>
          <cx:pt idx="15">10971</cx:pt>
          <cx:pt idx="16">11772</cx:pt>
          <cx:pt idx="17">11852</cx:pt>
          <cx:pt idx="18">8529</cx:pt>
          <cx:pt idx="19">10720</cx:pt>
          <cx:pt idx="20">10976</cx:pt>
          <cx:pt idx="21">14328</cx:pt>
        </cx:lvl>
      </cx:numDim>
    </cx:data>
    <cx:data id="4">
      <cx:numDim type="val">
        <cx:f>Sheet1!$F$2:$F$23</cx:f>
        <cx:lvl ptCount="22" formatCode="General">
          <cx:pt idx="0">58280</cx:pt>
          <cx:pt idx="1">52553</cx:pt>
          <cx:pt idx="2">83879</cx:pt>
          <cx:pt idx="3">44805</cx:pt>
          <cx:pt idx="4">92919</cx:pt>
          <cx:pt idx="5">101152</cx:pt>
          <cx:pt idx="6">94915</cx:pt>
          <cx:pt idx="7">89318</cx:pt>
          <cx:pt idx="8">124574</cx:pt>
          <cx:pt idx="9">77820</cx:pt>
          <cx:pt idx="10">77598</cx:pt>
          <cx:pt idx="11">114255</cx:pt>
          <cx:pt idx="12">83360</cx:pt>
          <cx:pt idx="13">90286</cx:pt>
          <cx:pt idx="14">80101</cx:pt>
          <cx:pt idx="15">88301</cx:pt>
          <cx:pt idx="16">98632</cx:pt>
          <cx:pt idx="17">85701</cx:pt>
          <cx:pt idx="18">91747</cx:pt>
          <cx:pt idx="19">101264</cx:pt>
          <cx:pt idx="20">115178</cx:pt>
          <cx:pt idx="21">84533</cx:pt>
        </cx:lvl>
      </cx:numDim>
    </cx:data>
    <cx:data id="5">
      <cx:numDim type="val">
        <cx:f>Sheet1!$G$2:$G$23</cx:f>
        <cx:lvl ptCount="22" formatCode="General">
          <cx:pt idx="0">377981</cx:pt>
          <cx:pt idx="1">394768</cx:pt>
          <cx:pt idx="2">347877</cx:pt>
          <cx:pt idx="3">299758</cx:pt>
          <cx:pt idx="4">333815</cx:pt>
          <cx:pt idx="5">343986</cx:pt>
          <cx:pt idx="6">361172</cx:pt>
          <cx:pt idx="7">355881</cx:pt>
          <cx:pt idx="8">365755</cx:pt>
          <cx:pt idx="9">325985</cx:pt>
          <cx:pt idx="10">336507</cx:pt>
          <cx:pt idx="11">332529</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83301</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1451623</cx:pt>
          <cx:pt idx="20">286113</cx:pt>
          <cx:pt idx="21">1919485</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2272224</cx:pt>
          <cx:pt idx="10">1495087</cx:pt>
          <cx:pt idx="11">2194611</cx:pt>
          <cx:pt idx="12">1305267</cx:pt>
          <cx:pt idx="13">1676106</cx:pt>
          <cx:pt idx="14">1804500</cx:pt>
          <cx:pt idx="15">1235033</cx:pt>
          <cx:pt idx="16">3537550</cx:pt>
          <cx:pt idx="17">1526911</cx:pt>
          <cx:pt idx="18">1840623</cx:pt>
          <cx:pt idx="19">712642</cx:pt>
          <cx:pt idx="20">1203606</cx:pt>
          <cx:pt idx="21">1685677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0</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0</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0</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0</cx:pt>
          <cx:pt idx="14">0</cx:pt>
          <cx:pt idx="15">10971</cx:pt>
          <cx:pt idx="16">11772</cx:pt>
          <cx:pt idx="17">11852</cx:pt>
          <cx:pt idx="18">8529</cx:pt>
          <cx:pt idx="19">10720</cx:pt>
          <cx:pt idx="20">10976</cx:pt>
          <cx:pt idx="21">14328</cx:pt>
        </cx:lvl>
      </cx:numDim>
    </cx:data>
    <cx:data id="4">
      <cx:numDim type="val">
        <cx:f>Sheet1!$F$2:$F$23</cx:f>
        <cx:lvl ptCount="22" formatCode="General">
          <cx:pt idx="0">0</cx:pt>
          <cx:pt idx="1">52553</cx:pt>
          <cx:pt idx="2">83879</cx:pt>
          <cx:pt idx="3">44805</cx:pt>
          <cx:pt idx="4">92919</cx:pt>
          <cx:pt idx="5">101152</cx:pt>
          <cx:pt idx="6">94915</cx:pt>
          <cx:pt idx="7">89318</cx:pt>
          <cx:pt idx="8">124574</cx:pt>
          <cx:pt idx="9">77820</cx:pt>
          <cx:pt idx="10">77598</cx:pt>
          <cx:pt idx="11">0</cx:pt>
          <cx:pt idx="12">83360</cx:pt>
          <cx:pt idx="13">90286</cx:pt>
          <cx:pt idx="14">80101</cx:pt>
          <cx:pt idx="15">88301</cx:pt>
          <cx:pt idx="16">98632</cx:pt>
          <cx:pt idx="17">85701</cx:pt>
          <cx:pt idx="18">91747</cx:pt>
          <cx:pt idx="19">101264</cx:pt>
          <cx:pt idx="20">115178</cx:pt>
          <cx:pt idx="21">0</cx:pt>
        </cx:lvl>
      </cx:numDim>
    </cx:data>
    <cx:data id="5">
      <cx:numDim type="val">
        <cx:f>Sheet1!$G$2:$G$23</cx:f>
        <cx:lvl ptCount="22" formatCode="General">
          <cx:pt idx="0">377981</cx:pt>
          <cx:pt idx="1">394768</cx:pt>
          <cx:pt idx="2">347877</cx:pt>
          <cx:pt idx="3">0</cx:pt>
          <cx:pt idx="4">333815</cx:pt>
          <cx:pt idx="5">343986</cx:pt>
          <cx:pt idx="6">361172</cx:pt>
          <cx:pt idx="7">355881</cx:pt>
          <cx:pt idx="8">365755</cx:pt>
          <cx:pt idx="9">325985</cx:pt>
          <cx:pt idx="10">336507</cx:pt>
          <cx:pt idx="11">0</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0</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0</cx:pt>
          <cx:pt idx="20">286113</cx:pt>
          <cx:pt idx="21">0</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0</cx:pt>
          <cx:pt idx="10">1495087</cx:pt>
          <cx:pt idx="11">0</cx:pt>
          <cx:pt idx="12">1305267</cx:pt>
          <cx:pt idx="13">1676106</cx:pt>
          <cx:pt idx="14">1804500</cx:pt>
          <cx:pt idx="15">1235033</cx:pt>
          <cx:pt idx="16">3537550</cx:pt>
          <cx:pt idx="17">1526911</cx:pt>
          <cx:pt idx="18">1840623</cx:pt>
          <cx:pt idx="19">712642</cx:pt>
          <cx:pt idx="20">1203606</cx:pt>
          <cx:pt idx="21">0</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396886.70000000001</cx:pt>
          <cx:pt idx="1">287463.20000000001</cx:pt>
          <cx:pt idx="2">226811.20000000001</cx:pt>
          <cx:pt idx="3">461861.09999999998</cx:pt>
          <cx:pt idx="4">350067</cx:pt>
          <cx:pt idx="5">540815.80000000005</cx:pt>
          <cx:pt idx="6">396886.70000000001</cx:pt>
          <cx:pt idx="7">497889.40000000002</cx:pt>
          <cx:pt idx="8">624727.30000000005</cx:pt>
          <cx:pt idx="9">396886.70000000001</cx:pt>
          <cx:pt idx="10">329787</cx:pt>
          <cx:pt idx="11">540815.80000000005</cx:pt>
          <cx:pt idx="12">497889.40000000002</cx:pt>
          <cx:pt idx="13">396886.70000000001</cx:pt>
          <cx:pt idx="14">497889.40000000002</cx:pt>
          <cx:pt idx="15">370774.09999999998</cx:pt>
          <cx:pt idx="16">540815.80000000005</cx:pt>
          <cx:pt idx="17">370774.09999999998</cx:pt>
          <cx:pt idx="18">497889.40000000002</cx:pt>
          <cx:pt idx="19">396886.70000000001</cx:pt>
          <cx:pt idx="20">329787</cx:pt>
          <cx:pt idx="21">329787</cx:pt>
        </cx:lvl>
      </cx:numDim>
    </cx:data>
    <cx:data id="1">
      <cx:numDim type="val">
        <cx:f>Sheet1!$C$2:$C$23</cx:f>
        <cx:lvl ptCount="22" formatCode="General">
          <cx:pt idx="0">26162.549999999999</cx:pt>
          <cx:pt idx="1">51540.580000000002</cx:pt>
          <cx:pt idx="2">45706.360000000001</cx:pt>
          <cx:pt idx="3">36490.300000000003</cx:pt>
          <cx:pt idx="4">33764.720000000001</cx:pt>
          <cx:pt idx="5">42733.230000000003</cx:pt>
          <cx:pt idx="6">36490.300000000003</cx:pt>
          <cx:pt idx="7">26162.549999999999</cx:pt>
          <cx:pt idx="8">17928.869999999999</cx:pt>
          <cx:pt idx="9">12564.860000000001</cx:pt>
          <cx:pt idx="10">45706.360000000001</cx:pt>
          <cx:pt idx="11">26162.549999999999</cx:pt>
          <cx:pt idx="12">33764.720000000001</cx:pt>
          <cx:pt idx="13">28661.049999999999</cx:pt>
          <cx:pt idx="14">21888.48</cx:pt>
          <cx:pt idx="15">28661.049999999999</cx:pt>
          <cx:pt idx="16">21888.48</cx:pt>
          <cx:pt idx="17">31094.119999999999</cx:pt>
          <cx:pt idx="18">31094.119999999999</cx:pt>
          <cx:pt idx="19">48733.93</cx:pt>
          <cx:pt idx="20">26162.549999999999</cx:pt>
          <cx:pt idx="21">21888.48</cx:pt>
        </cx:lvl>
      </cx:numDim>
    </cx:data>
    <cx:data id="2">
      <cx:numDim type="val">
        <cx:f>Sheet1!$D$2:$D$23</cx:f>
        <cx:lvl ptCount="22" formatCode="General">
          <cx:pt idx="0">239646.32000000001</cx:pt>
          <cx:pt idx="1">146945.48000000001</cx:pt>
          <cx:pt idx="2">108688.96000000001</cx:pt>
          <cx:pt idx="3">146945.48000000001</cx:pt>
          <cx:pt idx="4">125295.42999999999</cx:pt>
          <cx:pt idx="5">166013.42999999999</cx:pt>
          <cx:pt idx="6">174931.57000000001</cx:pt>
          <cx:pt idx="7">204722.01999999999</cx:pt>
          <cx:pt idx="8">287463.15999999997</cx:pt>
          <cx:pt idx="9">92801.820000000007</cx:pt>
          <cx:pt idx="10">118982.59</cx:pt>
          <cx:pt idx="11">139899.60000000001</cx:pt>
          <cx:pt idx="12">185670.67000000001</cx:pt>
          <cx:pt idx="13">216611.17000000001</cx:pt>
          <cx:pt idx="14">155819.94</cx:pt>
          <cx:pt idx="15">166013.42999999999</cx:pt>
          <cx:pt idx="16">86003.330000000002</cx:pt>
          <cx:pt idx="17">92801.820000000007</cx:pt>
          <cx:pt idx="18">155819.94</cx:pt>
          <cx:pt idx="19">350066.98999999999</cx:pt>
          <cx:pt idx="20">287463.15999999997</cx:pt>
          <cx:pt idx="21">461861.09000000003</cx:pt>
        </cx:lvl>
      </cx:numDim>
    </cx:data>
    <cx:data id="3">
      <cx:numDim type="val">
        <cx:f>Sheet1!$E$2:$E$23</cx:f>
        <cx:lvl ptCount="22" formatCode="General">
          <cx:pt idx="0">16085.389999999999</cx:pt>
          <cx:pt idx="1">16085.389999999999</cx:pt>
          <cx:pt idx="2">21888.478999999999</cx:pt>
          <cx:pt idx="3">16085.389999999999</cx:pt>
          <cx:pt idx="4">9149.0570000000007</cx:pt>
          <cx:pt idx="5">6721.8389999999999</cx:pt>
          <cx:pt idx="6">12564.864</cx:pt>
          <cx:pt idx="7">9149.0570000000007</cx:pt>
          <cx:pt idx="8">6721.8389999999999</cx:pt>
          <cx:pt idx="9">10890.964</cx:pt>
          <cx:pt idx="10">10890.964</cx:pt>
          <cx:pt idx="11">9149.0570000000007</cx:pt>
          <cx:pt idx="12">10890.964</cx:pt>
          <cx:pt idx="13">9149.0570000000007</cx:pt>
          <cx:pt idx="14">9149.0570000000007</cx:pt>
          <cx:pt idx="15">9149.0570000000007</cx:pt>
          <cx:pt idx="16">6721.8389999999999</cx:pt>
          <cx:pt idx="17">10890.964</cx:pt>
          <cx:pt idx="18">10890.964</cx:pt>
          <cx:pt idx="19">10890.964</cx:pt>
          <cx:pt idx="20">12564.864</cx:pt>
          <cx:pt idx="21">10890.964</cx:pt>
        </cx:lvl>
      </cx:numDim>
    </cx:data>
    <cx:data id="4">
      <cx:numDim type="val">
        <cx:f>Sheet1!$F$2:$F$23</cx:f>
        <cx:lvl ptCount="22" formatCode="General">
          <cx:pt idx="0">63233.260000000002</cx:pt>
          <cx:pt idx="1">60300.529999999999</cx:pt>
          <cx:pt idx="2">66436.360000000001</cx:pt>
          <cx:pt idx="3">113455.73</cx:pt>
          <cx:pt idx="4">86003.330000000002</cx:pt>
          <cx:pt idx="5">82736.009999999995</cx:pt>
          <cx:pt idx="6">86003.330000000002</cx:pt>
          <cx:pt idx="7">113455.73</cx:pt>
          <cx:pt idx="8">69138.619999999995</cx:pt>
          <cx:pt idx="9">82736.009999999995</cx:pt>
          <cx:pt idx="10">92801.820000000007</cx:pt>
          <cx:pt idx="11">89099.279999999999</cx:pt>
          <cx:pt idx="12">76772.740000000005</cx:pt>
          <cx:pt idx="13">92801.820000000007</cx:pt>
          <cx:pt idx="14">69138.619999999995</cx:pt>
          <cx:pt idx="15">86003.330000000002</cx:pt>
          <cx:pt idx="16">79655.179999999993</cx:pt>
          <cx:pt idx="17">113455.73</cx:pt>
          <cx:pt idx="18">96660.830000000002</cx:pt>
          <cx:pt idx="19">71653.520000000004</cx:pt>
          <cx:pt idx="20">66436.360000000001</cx:pt>
          <cx:pt idx="21">108688.96000000001</cx:pt>
        </cx:lvl>
      </cx:numDim>
    </cx:data>
    <cx:data id="5">
      <cx:numDim type="val">
        <cx:f>Sheet1!$G$2:$G$23</cx:f>
        <cx:lvl ptCount="22" formatCode="General">
          <cx:pt idx="0">427369.90000000002</cx:pt>
          <cx:pt idx="1">427369.90000000002</cx:pt>
          <cx:pt idx="2">370774.09999999998</cx:pt>
          <cx:pt idx="3">370774.09999999998</cx:pt>
          <cx:pt idx="4">370774.09999999998</cx:pt>
          <cx:pt idx="5">427369.90000000002</cx:pt>
          <cx:pt idx="6">350067</cx:pt>
          <cx:pt idx="7">370774.09999999998</cx:pt>
          <cx:pt idx="8">309087.40000000002</cx:pt>
          <cx:pt idx="9">329787</cx:pt>
          <cx:pt idx="10">350067</cx:pt>
          <cx:pt idx="11">427369.90000000002</cx:pt>
          <cx:pt idx="12">396886.70000000001</cx:pt>
          <cx:pt idx="13">350067</cx:pt>
          <cx:pt idx="14">309087.40000000002</cx:pt>
          <cx:pt idx="15">350067</cx:pt>
          <cx:pt idx="16">350067</cx:pt>
          <cx:pt idx="17">350067</cx:pt>
          <cx:pt idx="18">309087.40000000002</cx:pt>
          <cx:pt idx="19">287463.20000000001</cx:pt>
          <cx:pt idx="20">309087.40000000002</cx:pt>
          <cx:pt idx="21">239646.29999999999</cx:pt>
        </cx:lvl>
      </cx:numDim>
    </cx:data>
    <cx:data id="6">
      <cx:numDim type="val">
        <cx:f>Sheet1!$H$2:$H$23</cx:f>
        <cx:lvl ptCount="22" formatCode="General">
          <cx:pt idx="0">125295.42999999999</cx:pt>
          <cx:pt idx="1">96660.830000000002</cx:pt>
          <cx:pt idx="2">90950.550000000003</cx:pt>
          <cx:pt idx="3">86003.330000000002</cx:pt>
          <cx:pt idx="4">69138.619999999995</cx:pt>
          <cx:pt idx="5">71653.520000000004</cx:pt>
          <cx:pt idx="6">71653.520000000004</cx:pt>
          <cx:pt idx="7">86003.330000000002</cx:pt>
          <cx:pt idx="8">71653.520000000004</cx:pt>
          <cx:pt idx="9">69138.619999999995</cx:pt>
          <cx:pt idx="10">86003.330000000002</cx:pt>
          <cx:pt idx="11">71653.520000000004</cx:pt>
          <cx:pt idx="12">63233.260000000002</cx:pt>
          <cx:pt idx="13">86003.330000000002</cx:pt>
          <cx:pt idx="14">57244.830000000002</cx:pt>
          <cx:pt idx="15">82736.009999999995</cx:pt>
          <cx:pt idx="16">69138.619999999995</cx:pt>
          <cx:pt idx="17">104323.46000000001</cx:pt>
          <cx:pt idx="18">86003.330000000002</cx:pt>
          <cx:pt idx="19">66436.360000000001</cx:pt>
          <cx:pt idx="20">89099.279999999999</cx:pt>
          <cx:pt idx="21">76772.740000000005</cx:pt>
        </cx:lvl>
      </cx:numDim>
    </cx:data>
    <cx:data id="7">
      <cx:numDim type="val">
        <cx:f>Sheet1!$I$2:$I$23</cx:f>
        <cx:lvl ptCount="22" formatCode="General">
          <cx:pt idx="0">146945.48000000001</cx:pt>
          <cx:pt idx="1">45706.360000000001</cx:pt>
          <cx:pt idx="2">118982.59</cx:pt>
          <cx:pt idx="3">57244.830000000002</cx:pt>
          <cx:pt idx="4">195248.03</cx:pt>
          <cx:pt idx="5">239646.32000000001</cx:pt>
          <cx:pt idx="6">269776.25</cx:pt>
          <cx:pt idx="7">2330660.21</cx:pt>
          <cx:pt idx="8">146945.48000000001</cx:pt>
          <cx:pt idx="9">195248.03</cx:pt>
          <cx:pt idx="10">1716469.29</cx:pt>
          <cx:pt idx="11">252955.12</cx:pt>
          <cx:pt idx="12">155819.94</cx:pt>
          <cx:pt idx="13">497889.44</cx:pt>
          <cx:pt idx="14">269776.25</cx:pt>
          <cx:pt idx="15">869129.71999999997</cx:pt>
          <cx:pt idx="16">204722.01999999999</cx:pt>
          <cx:pt idx="17">1919554.1399999999</cx:pt>
          <cx:pt idx="18">252955.12</cx:pt>
          <cx:pt idx="19">1523122.3100000001</cx:pt>
          <cx:pt idx="20">869129.71999999997</cx:pt>
          <cx:pt idx="21">427369.94</cx:pt>
        </cx:lvl>
      </cx:numDim>
    </cx:data>
    <cx:data id="8">
      <cx:numDim type="val">
        <cx:f>Sheet1!$J$2:$J$23</cx:f>
        <cx:lvl ptCount="22" formatCode="General">
          <cx:pt idx="0">1817168.3</cx:pt>
          <cx:pt idx="1">1716469.3</cx:pt>
          <cx:pt idx="2">1431571.3999999999</cx:pt>
          <cx:pt idx="3">2968384.2000000002</cx:pt>
          <cx:pt idx="4">1615345.5</cx:pt>
          <cx:pt idx="5">1615345.5</cx:pt>
          <cx:pt idx="6">1919554.1000000001</cx:pt>
          <cx:pt idx="7">869129.69999999995</cx:pt>
          <cx:pt idx="8">1817168.3</cx:pt>
          <cx:pt idx="9">1817168.3</cx:pt>
          <cx:pt idx="10">1431571.3999999999</cx:pt>
          <cx:pt idx="11">1716469.3</cx:pt>
          <cx:pt idx="12">1817168.3</cx:pt>
          <cx:pt idx="13">1431571.3999999999</cx:pt>
          <cx:pt idx="14">3639591.2999999998</cx:pt>
          <cx:pt idx="15">1919554.1000000001</cx:pt>
          <cx:pt idx="16">1919554.1000000001</cx:pt>
          <cx:pt idx="17">759961.69999999995</cx:pt>
          <cx:pt idx="18">1181294.8</cx:pt>
          <cx:pt idx="19">1345410.6000000001</cx:pt>
          <cx:pt idx="20">2725717.6000000001</cx:pt>
          <cx:pt idx="21">1345410.6000000001</cx:pt>
        </cx:lvl>
      </cx:numDim>
    </cx:data>
  </cx:chartData>
  <cx:chart>
    <cx:plotArea>
      <cx:plotAreaRegion>
        <cx:plotSurface>
          <cx:spPr>
            <a:noFill/>
          </cx:spPr>
        </cx:plotSurface>
        <cx:series layoutId="boxWhisker" uniqueId="{E295939C-2D64-4C4C-AD49-6B57B444F197}">
          <cx:tx>
            <cx:txData>
              <cx:f>Sheet1!$B$1</cx:f>
              <cx:v>Feature1</cx:v>
            </cx:txData>
          </cx:tx>
          <cx:dataId val="0"/>
          <cx:layoutPr>
            <cx:visibility meanLine="0"/>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433398</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24994</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139377</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10453</cx:pt>
          <cx:pt idx="14">14035</cx:pt>
          <cx:pt idx="15">10971</cx:pt>
          <cx:pt idx="16">11772</cx:pt>
          <cx:pt idx="17">11852</cx:pt>
          <cx:pt idx="18">8529</cx:pt>
          <cx:pt idx="19">10720</cx:pt>
          <cx:pt idx="20">10976</cx:pt>
          <cx:pt idx="21">14328</cx:pt>
        </cx:lvl>
      </cx:numDim>
    </cx:data>
    <cx:data id="4">
      <cx:numDim type="val">
        <cx:f>Sheet1!$F$2:$F$23</cx:f>
        <cx:lvl ptCount="22" formatCode="General">
          <cx:pt idx="0">58280</cx:pt>
          <cx:pt idx="1">52553</cx:pt>
          <cx:pt idx="2">83879</cx:pt>
          <cx:pt idx="3">44805</cx:pt>
          <cx:pt idx="4">92919</cx:pt>
          <cx:pt idx="5">101152</cx:pt>
          <cx:pt idx="6">94915</cx:pt>
          <cx:pt idx="7">89318</cx:pt>
          <cx:pt idx="8">124574</cx:pt>
          <cx:pt idx="9">77820</cx:pt>
          <cx:pt idx="10">77598</cx:pt>
          <cx:pt idx="11">114255</cx:pt>
          <cx:pt idx="12">83360</cx:pt>
          <cx:pt idx="13">90286</cx:pt>
          <cx:pt idx="14">80101</cx:pt>
          <cx:pt idx="15">88301</cx:pt>
          <cx:pt idx="16">98632</cx:pt>
          <cx:pt idx="17">85701</cx:pt>
          <cx:pt idx="18">91747</cx:pt>
          <cx:pt idx="19">101264</cx:pt>
          <cx:pt idx="20">115178</cx:pt>
          <cx:pt idx="21">84533</cx:pt>
        </cx:lvl>
      </cx:numDim>
    </cx:data>
    <cx:data id="5">
      <cx:numDim type="val">
        <cx:f>Sheet1!$G$2:$G$23</cx:f>
        <cx:lvl ptCount="22" formatCode="General">
          <cx:pt idx="0">377981</cx:pt>
          <cx:pt idx="1">394768</cx:pt>
          <cx:pt idx="2">347877</cx:pt>
          <cx:pt idx="3">299758</cx:pt>
          <cx:pt idx="4">333815</cx:pt>
          <cx:pt idx="5">343986</cx:pt>
          <cx:pt idx="6">361172</cx:pt>
          <cx:pt idx="7">355881</cx:pt>
          <cx:pt idx="8">365755</cx:pt>
          <cx:pt idx="9">325985</cx:pt>
          <cx:pt idx="10">336507</cx:pt>
          <cx:pt idx="11">332529</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83301</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1451623</cx:pt>
          <cx:pt idx="20">286113</cx:pt>
          <cx:pt idx="21">1919485</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2272224</cx:pt>
          <cx:pt idx="10">1495087</cx:pt>
          <cx:pt idx="11">2194611</cx:pt>
          <cx:pt idx="12">1305267</cx:pt>
          <cx:pt idx="13">1676106</cx:pt>
          <cx:pt idx="14">1804500</cx:pt>
          <cx:pt idx="15">1235033</cx:pt>
          <cx:pt idx="16">3537550</cx:pt>
          <cx:pt idx="17">1526911</cx:pt>
          <cx:pt idx="18">1840623</cx:pt>
          <cx:pt idx="19">712642</cx:pt>
          <cx:pt idx="20">1203606</cx:pt>
          <cx:pt idx="21">1685677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5.5986669999999998</cx:pt>
          <cx:pt idx="1">5.458583</cx:pt>
          <cx:pt idx="2">5.3556650000000001</cx:pt>
          <cx:pt idx="3">5.6645120000000002</cx:pt>
          <cx:pt idx="4">5.5441520000000004</cx:pt>
          <cx:pt idx="5">5.7330500000000004</cx:pt>
          <cx:pt idx="6">5.5986669999999998</cx:pt>
          <cx:pt idx="7">5.697133</cx:pt>
          <cx:pt idx="8">5.7956909999999997</cx:pt>
          <cx:pt idx="9">5.5986669999999998</cx:pt>
          <cx:pt idx="10">5.5182339999999996</cx:pt>
          <cx:pt idx="11">5.7330500000000004</cx:pt>
          <cx:pt idx="12">5.697133</cx:pt>
          <cx:pt idx="13">5.5986669999999998</cx:pt>
          <cx:pt idx="14">5.697133</cx:pt>
          <cx:pt idx="15">5.5691100000000002</cx:pt>
          <cx:pt idx="16">5.7330500000000004</cx:pt>
          <cx:pt idx="17">5.5691100000000002</cx:pt>
          <cx:pt idx="18">5.697133</cx:pt>
          <cx:pt idx="19">5.5986669999999998</cx:pt>
          <cx:pt idx="20">5.5182339999999996</cx:pt>
          <cx:pt idx="21">5.5182339999999996</cx:pt>
        </cx:lvl>
      </cx:numDim>
    </cx:data>
    <cx:data id="1">
      <cx:numDim type="val">
        <cx:f>Sheet1!$C$2:$C$23</cx:f>
        <cx:lvl ptCount="22" formatCode="General">
          <cx:pt idx="0">4.4177520000000001</cx:pt>
          <cx:pt idx="1">4.7121680000000001</cx:pt>
          <cx:pt idx="2">4.6600000000000001</cx:pt>
          <cx:pt idx="3">4.5621419999999997</cx:pt>
          <cx:pt idx="4">4.5285849999999996</cx:pt>
          <cx:pt idx="5">4.6307929999999997</cx:pt>
          <cx:pt idx="6">4.5621419999999997</cx:pt>
          <cx:pt idx="7">4.4177520000000001</cx:pt>
          <cx:pt idx="8">4.2537050000000001</cx:pt>
          <cx:pt idx="9">4.0994679999999999</cx:pt>
          <cx:pt idx="10">4.6600000000000001</cx:pt>
          <cx:pt idx="11">4.4177520000000001</cx:pt>
          <cx:pt idx="12">4.5285849999999996</cx:pt>
          <cx:pt idx="13">4.4573520000000002</cx:pt>
          <cx:pt idx="14">4.3403179999999999</cx:pt>
          <cx:pt idx="15">4.4573520000000002</cx:pt>
          <cx:pt idx="16">4.3403179999999999</cx:pt>
          <cx:pt idx="17">4.4927289999999998</cx:pt>
          <cx:pt idx="18">4.4927289999999998</cx:pt>
          <cx:pt idx="19">4.6878520000000004</cx:pt>
          <cx:pt idx="20">4.4177520000000001</cx:pt>
          <cx:pt idx="21">4.3403179999999999</cx:pt>
        </cx:lvl>
      </cx:numDim>
    </cx:data>
    <cx:data id="2">
      <cx:numDim type="val">
        <cx:f>Sheet1!$D$2:$D$23</cx:f>
        <cx:lvl ptCount="22" formatCode="General">
          <cx:pt idx="0">5.3795719999999996</cx:pt>
          <cx:pt idx="1">5.1671589999999998</cx:pt>
          <cx:pt idx="2">5.0361900000000004</cx:pt>
          <cx:pt idx="3">5.1671589999999998</cx:pt>
          <cx:pt idx="4">5.0979380000000001</cx:pt>
          <cx:pt idx="5">5.2201449999999996</cx:pt>
          <cx:pt idx="6">5.2428699999999999</cx:pt>
          <cx:pt idx="7">5.3111660000000001</cx:pt>
          <cx:pt idx="8">5.458583</cx:pt>
          <cx:pt idx="9">4.9675229999999999</cx:pt>
          <cx:pt idx="10">5.0754869999999999</cx:pt>
          <cx:pt idx="11">5.1458190000000004</cx:pt>
          <cx:pt idx="12">5.268745</cx:pt>
          <cx:pt idx="13">5.3356820000000003</cx:pt>
          <cx:pt idx="14">5.1926249999999996</cx:pt>
          <cx:pt idx="15">5.2201449999999996</cx:pt>
          <cx:pt idx="16">4.9345220000000003</cx:pt>
          <cx:pt idx="17">4.9675229999999999</cx:pt>
          <cx:pt idx="18">5.1926249999999996</cx:pt>
          <cx:pt idx="19">5.5441520000000004</cx:pt>
          <cx:pt idx="20">5.458583</cx:pt>
          <cx:pt idx="21">5.6645120000000002</cx:pt>
        </cx:lvl>
      </cx:numDim>
    </cx:data>
    <cx:data id="3">
      <cx:numDim type="val">
        <cx:f>Sheet1!$E$2:$E$23</cx:f>
        <cx:lvl ptCount="22" formatCode="General">
          <cx:pt idx="0">4.2066210000000002</cx:pt>
          <cx:pt idx="1">4.2066210000000002</cx:pt>
          <cx:pt idx="2">4.3403179999999999</cx:pt>
          <cx:pt idx="3">4.2066210000000002</cx:pt>
          <cx:pt idx="4">3.9619610000000001</cx:pt>
          <cx:pt idx="5">3.82857</cx:pt>
          <cx:pt idx="6">4.0994679999999999</cx:pt>
          <cx:pt idx="7">3.9619610000000001</cx:pt>
          <cx:pt idx="8">3.82857</cx:pt>
          <cx:pt idx="9">4.0374790000000003</cx:pt>
          <cx:pt idx="10">4.0374790000000003</cx:pt>
          <cx:pt idx="11">3.9619610000000001</cx:pt>
          <cx:pt idx="12">4.0374790000000003</cx:pt>
          <cx:pt idx="13">3.9619610000000001</cx:pt>
          <cx:pt idx="14">3.9619610000000001</cx:pt>
          <cx:pt idx="15">3.9619610000000001</cx:pt>
          <cx:pt idx="16">3.82857</cx:pt>
          <cx:pt idx="17">4.0374790000000003</cx:pt>
          <cx:pt idx="18">4.0374790000000003</cx:pt>
          <cx:pt idx="19">4.0374790000000003</cx:pt>
          <cx:pt idx="20">4.0994679999999999</cx:pt>
          <cx:pt idx="21">4.0374790000000003</cx:pt>
        </cx:lvl>
      </cx:numDim>
    </cx:data>
    <cx:data id="4">
      <cx:numDim type="val">
        <cx:f>Sheet1!$F$2:$F$23</cx:f>
        <cx:lvl ptCount="22" formatCode="General">
          <cx:pt idx="0">4.8009579999999996</cx:pt>
          <cx:pt idx="1">4.780335</cx:pt>
          <cx:pt idx="2">4.8224169999999997</cx:pt>
          <cx:pt idx="3">5.0548299999999999</cx:pt>
          <cx:pt idx="4">4.9345220000000003</cx:pt>
          <cx:pt idx="5">4.9177020000000002</cx:pt>
          <cx:pt idx="6">4.9345220000000003</cx:pt>
          <cx:pt idx="7">5.0548299999999999</cx:pt>
          <cx:pt idx="8">4.8397309999999996</cx:pt>
          <cx:pt idx="9">4.9177020000000002</cx:pt>
          <cx:pt idx="10">4.9675229999999999</cx:pt>
          <cx:pt idx="11">4.9499209999999998</cx:pt>
          <cx:pt idx="12">4.8852149999999996</cx:pt>
          <cx:pt idx="13">4.9675229999999999</cx:pt>
          <cx:pt idx="14">4.8397309999999996</cx:pt>
          <cx:pt idx="15">4.9345220000000003</cx:pt>
          <cx:pt idx="16">4.9012219999999997</cx:pt>
          <cx:pt idx="17">5.0548299999999999</cx:pt>
          <cx:pt idx="18">4.9852559999999997</cx:pt>
          <cx:pt idx="19">4.8552470000000003</cx:pt>
          <cx:pt idx="20">4.8224169999999997</cx:pt>
          <cx:pt idx="21">5.0361900000000004</cx:pt>
        </cx:lvl>
      </cx:numDim>
    </cx:data>
    <cx:data id="5">
      <cx:numDim type="val">
        <cx:f>Sheet1!$G$2:$G$23</cx:f>
        <cx:lvl ptCount="22" formatCode="General">
          <cx:pt idx="0">5.6308040000000004</cx:pt>
          <cx:pt idx="1">5.6308040000000004</cx:pt>
          <cx:pt idx="2">5.5691100000000002</cx:pt>
          <cx:pt idx="3">5.5691100000000002</cx:pt>
          <cx:pt idx="4">5.5691100000000002</cx:pt>
          <cx:pt idx="5">5.6308040000000004</cx:pt>
          <cx:pt idx="6">5.5441520000000004</cx:pt>
          <cx:pt idx="7">5.5691100000000002</cx:pt>
          <cx:pt idx="8">5.4900820000000001</cx:pt>
          <cx:pt idx="9">5.5182339999999996</cx:pt>
          <cx:pt idx="10">5.5441520000000004</cx:pt>
          <cx:pt idx="11">5.6308040000000004</cx:pt>
          <cx:pt idx="12">5.5986669999999998</cx:pt>
          <cx:pt idx="13">5.5441520000000004</cx:pt>
          <cx:pt idx="14">5.4900820000000001</cx:pt>
          <cx:pt idx="15">5.5441520000000004</cx:pt>
          <cx:pt idx="16">5.5441520000000004</cx:pt>
          <cx:pt idx="17">5.5441520000000004</cx:pt>
          <cx:pt idx="18">5.4900820000000001</cx:pt>
          <cx:pt idx="19">5.458583</cx:pt>
          <cx:pt idx="20">5.4900820000000001</cx:pt>
          <cx:pt idx="21">5.3795719999999996</cx:pt>
        </cx:lvl>
      </cx:numDim>
    </cx:data>
    <cx:data id="6">
      <cx:numDim type="val">
        <cx:f>Sheet1!$H$2:$H$23</cx:f>
        <cx:lvl ptCount="22" formatCode="General">
          <cx:pt idx="0">5.0979380000000001</cx:pt>
          <cx:pt idx="1">4.9852559999999997</cx:pt>
          <cx:pt idx="2">4.9499209999999998</cx:pt>
          <cx:pt idx="3">4.9345220000000003</cx:pt>
          <cx:pt idx="4">4.8397309999999996</cx:pt>
          <cx:pt idx="5">4.8552470000000003</cx:pt>
          <cx:pt idx="6">4.8552470000000003</cx:pt>
          <cx:pt idx="7">4.9345220000000003</cx:pt>
          <cx:pt idx="8">4.8552470000000003</cx:pt>
          <cx:pt idx="9">4.8397309999999996</cx:pt>
          <cx:pt idx="10">4.9345220000000003</cx:pt>
          <cx:pt idx="11">4.8552470000000003</cx:pt>
          <cx:pt idx="12">4.8009579999999996</cx:pt>
          <cx:pt idx="13">4.9345220000000003</cx:pt>
          <cx:pt idx="14">4.7577509999999998</cx:pt>
          <cx:pt idx="15">4.9177020000000002</cx:pt>
          <cx:pt idx="16">4.8397309999999996</cx:pt>
          <cx:pt idx="17">5.0183859999999996</cx:pt>
          <cx:pt idx="18">4.9345220000000003</cx:pt>
          <cx:pt idx="19">4.8224169999999997</cx:pt>
          <cx:pt idx="20">4.9499209999999998</cx:pt>
          <cx:pt idx="21">4.8852149999999996</cx:pt>
        </cx:lvl>
      </cx:numDim>
    </cx:data>
    <cx:data id="7">
      <cx:numDim type="val">
        <cx:f>Sheet1!$I$2:$I$23</cx:f>
        <cx:lvl ptCount="22" formatCode="General">
          <cx:pt idx="0">5.1671589999999998</cx:pt>
          <cx:pt idx="1">4.6600000000000001</cx:pt>
          <cx:pt idx="2">5.0754869999999999</cx:pt>
          <cx:pt idx="3">4.7577509999999998</cx:pt>
          <cx:pt idx="4">5.2905879999999996</cx:pt>
          <cx:pt idx="5">5.3795719999999996</cx:pt>
          <cx:pt idx="6">5.4310039999999997</cx:pt>
          <cx:pt idx="7">6.3674790000000003</cx:pt>
          <cx:pt idx="8">5.1671589999999998</cx:pt>
          <cx:pt idx="9">5.2905879999999996</cx:pt>
          <cx:pt idx="10">6.2346360000000001</cx:pt>
          <cx:pt idx="11">5.4030440000000004</cx:pt>
          <cx:pt idx="12">5.1926249999999996</cx:pt>
          <cx:pt idx="13">5.697133</cx:pt>
          <cx:pt idx="14">5.4310039999999997</cx:pt>
          <cx:pt idx="15">5.9390850000000004</cx:pt>
          <cx:pt idx="16">5.3111660000000001</cx:pt>
          <cx:pt idx="17">6.2831999999999999</cx:pt>
          <cx:pt idx="18">5.4030440000000004</cx:pt>
          <cx:pt idx="19">6.1827350000000001</cx:pt>
          <cx:pt idx="20">5.9390850000000004</cx:pt>
          <cx:pt idx="21">5.6308040000000004</cx:pt>
        </cx:lvl>
      </cx:numDim>
    </cx:data>
    <cx:data id="8">
      <cx:numDim type="val">
        <cx:f>Sheet1!$J$2:$J$23</cx:f>
        <cx:lvl ptCount="22" formatCode="General">
          <cx:pt idx="0">6.2593949999999996</cx:pt>
          <cx:pt idx="1">6.2346360000000001</cx:pt>
          <cx:pt idx="2">6.1558130000000002</cx:pt>
          <cx:pt idx="3">6.4725200000000003</cx:pt>
          <cx:pt idx="4">6.2082649999999999</cx:pt>
          <cx:pt idx="5">6.2082649999999999</cx:pt>
          <cx:pt idx="6">6.2831999999999999</cx:pt>
          <cx:pt idx="7">5.9390850000000004</cx:pt>
          <cx:pt idx="8">6.2593949999999996</cx:pt>
          <cx:pt idx="9">6.2593949999999996</cx:pt>
          <cx:pt idx="10">6.1558130000000002</cx:pt>
          <cx:pt idx="11">6.2346360000000001</cx:pt>
          <cx:pt idx="12">6.2593949999999996</cx:pt>
          <cx:pt idx="13">6.1558130000000002</cx:pt>
          <cx:pt idx="14">6.5610530000000002</cx:pt>
          <cx:pt idx="15">6.2831999999999999</cx:pt>
          <cx:pt idx="16">6.2831999999999999</cx:pt>
          <cx:pt idx="17">5.8807919999999996</cx:pt>
          <cx:pt idx="18">6.0723580000000004</cx:pt>
          <cx:pt idx="19">6.1288549999999997</cx:pt>
          <cx:pt idx="20">6.4354810000000002</cx:pt>
          <cx:pt idx="21">6.1288549999999997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in="3"/>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396886.70000000001</cx:pt>
          <cx:pt idx="1">287463.20000000001</cx:pt>
          <cx:pt idx="2">226811.20000000001</cx:pt>
          <cx:pt idx="3">461861.09999999998</cx:pt>
          <cx:pt idx="4">350067</cx:pt>
          <cx:pt idx="5">540815.80000000005</cx:pt>
          <cx:pt idx="6">396886.70000000001</cx:pt>
          <cx:pt idx="7">497889.40000000002</cx:pt>
          <cx:pt idx="8">624727.30000000005</cx:pt>
          <cx:pt idx="9">396886.70000000001</cx:pt>
          <cx:pt idx="10">329787</cx:pt>
          <cx:pt idx="11">540815.80000000005</cx:pt>
          <cx:pt idx="12">497889.40000000002</cx:pt>
          <cx:pt idx="13">396886.70000000001</cx:pt>
          <cx:pt idx="14">497889.40000000002</cx:pt>
          <cx:pt idx="15">370774.09999999998</cx:pt>
          <cx:pt idx="16">540815.80000000005</cx:pt>
          <cx:pt idx="17">370774.09999999998</cx:pt>
          <cx:pt idx="18">497889.40000000002</cx:pt>
          <cx:pt idx="19">396886.70000000001</cx:pt>
          <cx:pt idx="20">329787</cx:pt>
          <cx:pt idx="21">329787</cx:pt>
        </cx:lvl>
      </cx:numDim>
    </cx:data>
    <cx:data id="1">
      <cx:numDim type="val">
        <cx:f>Sheet1!$C$2:$C$23</cx:f>
        <cx:lvl ptCount="22" formatCode="General">
          <cx:pt idx="0">26162.549999999999</cx:pt>
          <cx:pt idx="1">51540.580000000002</cx:pt>
          <cx:pt idx="2">45706.360000000001</cx:pt>
          <cx:pt idx="3">36490.300000000003</cx:pt>
          <cx:pt idx="4">33764.720000000001</cx:pt>
          <cx:pt idx="5">42733.230000000003</cx:pt>
          <cx:pt idx="6">36490.300000000003</cx:pt>
          <cx:pt idx="7">26162.549999999999</cx:pt>
          <cx:pt idx="8">17928.869999999999</cx:pt>
          <cx:pt idx="9">12564.860000000001</cx:pt>
          <cx:pt idx="10">45706.360000000001</cx:pt>
          <cx:pt idx="11">26162.549999999999</cx:pt>
          <cx:pt idx="12">33764.720000000001</cx:pt>
          <cx:pt idx="13">28661.049999999999</cx:pt>
          <cx:pt idx="14">21888.48</cx:pt>
          <cx:pt idx="15">28661.049999999999</cx:pt>
          <cx:pt idx="16">21888.48</cx:pt>
          <cx:pt idx="17">31094.119999999999</cx:pt>
          <cx:pt idx="18">31094.119999999999</cx:pt>
          <cx:pt idx="19">48733.93</cx:pt>
          <cx:pt idx="20">26162.549999999999</cx:pt>
          <cx:pt idx="21">21888.48</cx:pt>
        </cx:lvl>
      </cx:numDim>
    </cx:data>
    <cx:data id="2">
      <cx:numDim type="val">
        <cx:f>Sheet1!$D$2:$D$23</cx:f>
        <cx:lvl ptCount="22" formatCode="General">
          <cx:pt idx="0">239646.32000000001</cx:pt>
          <cx:pt idx="1">146945.48000000001</cx:pt>
          <cx:pt idx="2">108688.96000000001</cx:pt>
          <cx:pt idx="3">146945.48000000001</cx:pt>
          <cx:pt idx="4">125295.42999999999</cx:pt>
          <cx:pt idx="5">166013.42999999999</cx:pt>
          <cx:pt idx="6">174931.57000000001</cx:pt>
          <cx:pt idx="7">204722.01999999999</cx:pt>
          <cx:pt idx="8">287463.15999999997</cx:pt>
          <cx:pt idx="9">92801.820000000007</cx:pt>
          <cx:pt idx="10">118982.59</cx:pt>
          <cx:pt idx="11">139899.60000000001</cx:pt>
          <cx:pt idx="12">185670.67000000001</cx:pt>
          <cx:pt idx="13">216611.17000000001</cx:pt>
          <cx:pt idx="14">155819.94</cx:pt>
          <cx:pt idx="15">166013.42999999999</cx:pt>
          <cx:pt idx="16">86003.330000000002</cx:pt>
          <cx:pt idx="17">92801.820000000007</cx:pt>
          <cx:pt idx="18">155819.94</cx:pt>
          <cx:pt idx="19">350066.98999999999</cx:pt>
          <cx:pt idx="20">287463.15999999997</cx:pt>
          <cx:pt idx="21">461861.09000000003</cx:pt>
        </cx:lvl>
      </cx:numDim>
    </cx:data>
    <cx:data id="3">
      <cx:numDim type="val">
        <cx:f>Sheet1!$E$2:$E$23</cx:f>
        <cx:lvl ptCount="22" formatCode="General">
          <cx:pt idx="0">16085.389999999999</cx:pt>
          <cx:pt idx="1">16085.389999999999</cx:pt>
          <cx:pt idx="2">21888.478999999999</cx:pt>
          <cx:pt idx="3">16085.389999999999</cx:pt>
          <cx:pt idx="4">9149.0570000000007</cx:pt>
          <cx:pt idx="5">6721.8389999999999</cx:pt>
          <cx:pt idx="6">12564.864</cx:pt>
          <cx:pt idx="7">9149.0570000000007</cx:pt>
          <cx:pt idx="8">6721.8389999999999</cx:pt>
          <cx:pt idx="9">10890.964</cx:pt>
          <cx:pt idx="10">10890.964</cx:pt>
          <cx:pt idx="11">9149.0570000000007</cx:pt>
          <cx:pt idx="12">10890.964</cx:pt>
          <cx:pt idx="13">9149.0570000000007</cx:pt>
          <cx:pt idx="14">9149.0570000000007</cx:pt>
          <cx:pt idx="15">9149.0570000000007</cx:pt>
          <cx:pt idx="16">6721.8389999999999</cx:pt>
          <cx:pt idx="17">10890.964</cx:pt>
          <cx:pt idx="18">10890.964</cx:pt>
          <cx:pt idx="19">10890.964</cx:pt>
          <cx:pt idx="20">12564.864</cx:pt>
          <cx:pt idx="21">10890.964</cx:pt>
        </cx:lvl>
      </cx:numDim>
    </cx:data>
    <cx:data id="4">
      <cx:numDim type="val">
        <cx:f>Sheet1!$F$2:$F$23</cx:f>
        <cx:lvl ptCount="22" formatCode="General">
          <cx:pt idx="0">63233.260000000002</cx:pt>
          <cx:pt idx="1">60300.529999999999</cx:pt>
          <cx:pt idx="2">66436.360000000001</cx:pt>
          <cx:pt idx="3">113455.73</cx:pt>
          <cx:pt idx="4">86003.330000000002</cx:pt>
          <cx:pt idx="5">82736.009999999995</cx:pt>
          <cx:pt idx="6">86003.330000000002</cx:pt>
          <cx:pt idx="7">113455.73</cx:pt>
          <cx:pt idx="8">69138.619999999995</cx:pt>
          <cx:pt idx="9">82736.009999999995</cx:pt>
          <cx:pt idx="10">92801.820000000007</cx:pt>
          <cx:pt idx="11">89099.279999999999</cx:pt>
          <cx:pt idx="12">76772.740000000005</cx:pt>
          <cx:pt idx="13">92801.820000000007</cx:pt>
          <cx:pt idx="14">69138.619999999995</cx:pt>
          <cx:pt idx="15">86003.330000000002</cx:pt>
          <cx:pt idx="16">79655.179999999993</cx:pt>
          <cx:pt idx="17">113455.73</cx:pt>
          <cx:pt idx="18">96660.830000000002</cx:pt>
          <cx:pt idx="19">71653.520000000004</cx:pt>
          <cx:pt idx="20">66436.360000000001</cx:pt>
          <cx:pt idx="21">108688.96000000001</cx:pt>
        </cx:lvl>
      </cx:numDim>
    </cx:data>
    <cx:data id="5">
      <cx:numDim type="val">
        <cx:f>Sheet1!$G$2:$G$23</cx:f>
        <cx:lvl ptCount="22" formatCode="General">
          <cx:pt idx="0">427369.90000000002</cx:pt>
          <cx:pt idx="1">427369.90000000002</cx:pt>
          <cx:pt idx="2">370774.09999999998</cx:pt>
          <cx:pt idx="3">370774.09999999998</cx:pt>
          <cx:pt idx="4">370774.09999999998</cx:pt>
          <cx:pt idx="5">427369.90000000002</cx:pt>
          <cx:pt idx="6">350067</cx:pt>
          <cx:pt idx="7">370774.09999999998</cx:pt>
          <cx:pt idx="8">309087.40000000002</cx:pt>
          <cx:pt idx="9">329787</cx:pt>
          <cx:pt idx="10">350067</cx:pt>
          <cx:pt idx="11">427369.90000000002</cx:pt>
          <cx:pt idx="12">396886.70000000001</cx:pt>
          <cx:pt idx="13">350067</cx:pt>
          <cx:pt idx="14">309087.40000000002</cx:pt>
          <cx:pt idx="15">350067</cx:pt>
          <cx:pt idx="16">350067</cx:pt>
          <cx:pt idx="17">350067</cx:pt>
          <cx:pt idx="18">309087.40000000002</cx:pt>
          <cx:pt idx="19">287463.20000000001</cx:pt>
          <cx:pt idx="20">309087.40000000002</cx:pt>
          <cx:pt idx="21">239646.29999999999</cx:pt>
        </cx:lvl>
      </cx:numDim>
    </cx:data>
    <cx:data id="6">
      <cx:numDim type="val">
        <cx:f>Sheet1!$H$2:$H$23</cx:f>
        <cx:lvl ptCount="22" formatCode="General">
          <cx:pt idx="0">125295.42999999999</cx:pt>
          <cx:pt idx="1">96660.830000000002</cx:pt>
          <cx:pt idx="2">90950.550000000003</cx:pt>
          <cx:pt idx="3">86003.330000000002</cx:pt>
          <cx:pt idx="4">69138.619999999995</cx:pt>
          <cx:pt idx="5">71653.520000000004</cx:pt>
          <cx:pt idx="6">71653.520000000004</cx:pt>
          <cx:pt idx="7">86003.330000000002</cx:pt>
          <cx:pt idx="8">71653.520000000004</cx:pt>
          <cx:pt idx="9">69138.619999999995</cx:pt>
          <cx:pt idx="10">86003.330000000002</cx:pt>
          <cx:pt idx="11">71653.520000000004</cx:pt>
          <cx:pt idx="12">63233.260000000002</cx:pt>
          <cx:pt idx="13">86003.330000000002</cx:pt>
          <cx:pt idx="14">57244.830000000002</cx:pt>
          <cx:pt idx="15">82736.009999999995</cx:pt>
          <cx:pt idx="16">69138.619999999995</cx:pt>
          <cx:pt idx="17">104323.46000000001</cx:pt>
          <cx:pt idx="18">86003.330000000002</cx:pt>
          <cx:pt idx="19">66436.360000000001</cx:pt>
          <cx:pt idx="20">89099.279999999999</cx:pt>
          <cx:pt idx="21">76772.740000000005</cx:pt>
        </cx:lvl>
      </cx:numDim>
    </cx:data>
    <cx:data id="7">
      <cx:numDim type="val">
        <cx:f>Sheet1!$I$2:$I$23</cx:f>
        <cx:lvl ptCount="22" formatCode="General">
          <cx:pt idx="0">146945.48000000001</cx:pt>
          <cx:pt idx="1">45706.360000000001</cx:pt>
          <cx:pt idx="2">118982.59</cx:pt>
          <cx:pt idx="3">57244.830000000002</cx:pt>
          <cx:pt idx="4">195248.03</cx:pt>
          <cx:pt idx="5">239646.32000000001</cx:pt>
          <cx:pt idx="6">269776.25</cx:pt>
          <cx:pt idx="7">2330660.21</cx:pt>
          <cx:pt idx="8">146945.48000000001</cx:pt>
          <cx:pt idx="9">195248.03</cx:pt>
          <cx:pt idx="10">1716469.29</cx:pt>
          <cx:pt idx="11">252955.12</cx:pt>
          <cx:pt idx="12">155819.94</cx:pt>
          <cx:pt idx="13">497889.44</cx:pt>
          <cx:pt idx="14">269776.25</cx:pt>
          <cx:pt idx="15">869129.71999999997</cx:pt>
          <cx:pt idx="16">204722.01999999999</cx:pt>
          <cx:pt idx="17">1919554.1399999999</cx:pt>
          <cx:pt idx="18">252955.12</cx:pt>
          <cx:pt idx="19">1523122.3100000001</cx:pt>
          <cx:pt idx="20">869129.71999999997</cx:pt>
          <cx:pt idx="21">427369.94</cx:pt>
        </cx:lvl>
      </cx:numDim>
    </cx:data>
    <cx:data id="8">
      <cx:numDim type="val">
        <cx:f>Sheet1!$J$2:$J$23</cx:f>
        <cx:lvl ptCount="22" formatCode="General">
          <cx:pt idx="0">1817168.3</cx:pt>
          <cx:pt idx="1">1716469.3</cx:pt>
          <cx:pt idx="2">1431571.3999999999</cx:pt>
          <cx:pt idx="3">2968384.2000000002</cx:pt>
          <cx:pt idx="4">1615345.5</cx:pt>
          <cx:pt idx="5">1615345.5</cx:pt>
          <cx:pt idx="6">1919554.1000000001</cx:pt>
          <cx:pt idx="7">869129.69999999995</cx:pt>
          <cx:pt idx="8">1817168.3</cx:pt>
          <cx:pt idx="9">1817168.3</cx:pt>
          <cx:pt idx="10">1431571.3999999999</cx:pt>
          <cx:pt idx="11">1716469.3</cx:pt>
          <cx:pt idx="12">1817168.3</cx:pt>
          <cx:pt idx="13">1431571.3999999999</cx:pt>
          <cx:pt idx="14">3639591.2999999998</cx:pt>
          <cx:pt idx="15">1919554.1000000001</cx:pt>
          <cx:pt idx="16">1919554.1000000001</cx:pt>
          <cx:pt idx="17">759961.69999999995</cx:pt>
          <cx:pt idx="18">1181294.8</cx:pt>
          <cx:pt idx="19">1345410.6000000001</cx:pt>
          <cx:pt idx="20">2725717.6000000001</cx:pt>
          <cx:pt idx="21">1345410.6000000001</cx:pt>
        </cx:lvl>
      </cx:numDim>
    </cx:data>
  </cx:chartData>
  <cx:chart>
    <cx:plotArea>
      <cx:plotAreaRegion>
        <cx:plotSurface>
          <cx:spPr>
            <a:noFill/>
          </cx:spPr>
        </cx:plotSurface>
        <cx:series layoutId="boxWhisker" uniqueId="{E295939C-2D64-4C4C-AD49-6B57B444F197}">
          <cx:tx>
            <cx:txData>
              <cx:f>Sheet1!$B$1</cx:f>
              <cx:v>Feature1</cx:v>
            </cx:txData>
          </cx:tx>
          <cx:dataId val="0"/>
          <cx:layoutPr>
            <cx:visibility meanLine="0"/>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5.5986669999999998</cx:pt>
          <cx:pt idx="1">5.458583</cx:pt>
          <cx:pt idx="2">5.3556650000000001</cx:pt>
          <cx:pt idx="3">5.6645120000000002</cx:pt>
          <cx:pt idx="4">5.5441520000000004</cx:pt>
          <cx:pt idx="5">5.7330500000000004</cx:pt>
          <cx:pt idx="6">5.5986669999999998</cx:pt>
          <cx:pt idx="7">5.697133</cx:pt>
          <cx:pt idx="8">5.7956909999999997</cx:pt>
          <cx:pt idx="9">5.5986669999999998</cx:pt>
          <cx:pt idx="10">5.5182339999999996</cx:pt>
          <cx:pt idx="11">5.7330500000000004</cx:pt>
          <cx:pt idx="12">5.697133</cx:pt>
          <cx:pt idx="13">5.5986669999999998</cx:pt>
          <cx:pt idx="14">5.697133</cx:pt>
          <cx:pt idx="15">5.5691100000000002</cx:pt>
          <cx:pt idx="16">5.7330500000000004</cx:pt>
          <cx:pt idx="17">5.5691100000000002</cx:pt>
          <cx:pt idx="18">5.697133</cx:pt>
          <cx:pt idx="19">5.5986669999999998</cx:pt>
          <cx:pt idx="20">5.5182339999999996</cx:pt>
          <cx:pt idx="21">5.5182339999999996</cx:pt>
        </cx:lvl>
      </cx:numDim>
    </cx:data>
    <cx:data id="1">
      <cx:numDim type="val">
        <cx:f>Sheet1!$C$2:$C$23</cx:f>
        <cx:lvl ptCount="22" formatCode="General">
          <cx:pt idx="0">4.4177520000000001</cx:pt>
          <cx:pt idx="1">4.7121680000000001</cx:pt>
          <cx:pt idx="2">4.6600000000000001</cx:pt>
          <cx:pt idx="3">4.5621419999999997</cx:pt>
          <cx:pt idx="4">4.5285849999999996</cx:pt>
          <cx:pt idx="5">4.6307929999999997</cx:pt>
          <cx:pt idx="6">4.5621419999999997</cx:pt>
          <cx:pt idx="7">4.4177520000000001</cx:pt>
          <cx:pt idx="8">4.2537050000000001</cx:pt>
          <cx:pt idx="9">4.0994679999999999</cx:pt>
          <cx:pt idx="10">4.6600000000000001</cx:pt>
          <cx:pt idx="11">4.4177520000000001</cx:pt>
          <cx:pt idx="12">4.5285849999999996</cx:pt>
          <cx:pt idx="13">4.4573520000000002</cx:pt>
          <cx:pt idx="14">4.3403179999999999</cx:pt>
          <cx:pt idx="15">4.4573520000000002</cx:pt>
          <cx:pt idx="16">4.3403179999999999</cx:pt>
          <cx:pt idx="17">4.4927289999999998</cx:pt>
          <cx:pt idx="18">4.4927289999999998</cx:pt>
          <cx:pt idx="19">4.6878520000000004</cx:pt>
          <cx:pt idx="20">4.4177520000000001</cx:pt>
          <cx:pt idx="21">4.3403179999999999</cx:pt>
        </cx:lvl>
      </cx:numDim>
    </cx:data>
    <cx:data id="2">
      <cx:numDim type="val">
        <cx:f>Sheet1!$D$2:$D$23</cx:f>
        <cx:lvl ptCount="22" formatCode="General">
          <cx:pt idx="0">5.3795719999999996</cx:pt>
          <cx:pt idx="1">5.1671589999999998</cx:pt>
          <cx:pt idx="2">5.0361900000000004</cx:pt>
          <cx:pt idx="3">5.1671589999999998</cx:pt>
          <cx:pt idx="4">5.0979380000000001</cx:pt>
          <cx:pt idx="5">5.2201449999999996</cx:pt>
          <cx:pt idx="6">5.2428699999999999</cx:pt>
          <cx:pt idx="7">5.3111660000000001</cx:pt>
          <cx:pt idx="8">5.458583</cx:pt>
          <cx:pt idx="9">4.9675229999999999</cx:pt>
          <cx:pt idx="10">5.0754869999999999</cx:pt>
          <cx:pt idx="11">5.1458190000000004</cx:pt>
          <cx:pt idx="12">5.268745</cx:pt>
          <cx:pt idx="13">5.3356820000000003</cx:pt>
          <cx:pt idx="14">5.1926249999999996</cx:pt>
          <cx:pt idx="15">5.2201449999999996</cx:pt>
          <cx:pt idx="16">4.9345220000000003</cx:pt>
          <cx:pt idx="17">4.9675229999999999</cx:pt>
          <cx:pt idx="18">5.1926249999999996</cx:pt>
          <cx:pt idx="19">5.5441520000000004</cx:pt>
          <cx:pt idx="20">5.458583</cx:pt>
          <cx:pt idx="21">5.6645120000000002</cx:pt>
        </cx:lvl>
      </cx:numDim>
    </cx:data>
    <cx:data id="3">
      <cx:numDim type="val">
        <cx:f>Sheet1!$E$2:$E$23</cx:f>
        <cx:lvl ptCount="22" formatCode="General">
          <cx:pt idx="0">4.2066210000000002</cx:pt>
          <cx:pt idx="1">4.2066210000000002</cx:pt>
          <cx:pt idx="2">4.3403179999999999</cx:pt>
          <cx:pt idx="3">4.2066210000000002</cx:pt>
          <cx:pt idx="4">3.9619610000000001</cx:pt>
          <cx:pt idx="5">3.82857</cx:pt>
          <cx:pt idx="6">4.0994679999999999</cx:pt>
          <cx:pt idx="7">3.9619610000000001</cx:pt>
          <cx:pt idx="8">3.82857</cx:pt>
          <cx:pt idx="9">4.0374790000000003</cx:pt>
          <cx:pt idx="10">4.0374790000000003</cx:pt>
          <cx:pt idx="11">3.9619610000000001</cx:pt>
          <cx:pt idx="12">4.0374790000000003</cx:pt>
          <cx:pt idx="13">3.9619610000000001</cx:pt>
          <cx:pt idx="14">3.9619610000000001</cx:pt>
          <cx:pt idx="15">3.9619610000000001</cx:pt>
          <cx:pt idx="16">3.82857</cx:pt>
          <cx:pt idx="17">4.0374790000000003</cx:pt>
          <cx:pt idx="18">4.0374790000000003</cx:pt>
          <cx:pt idx="19">4.0374790000000003</cx:pt>
          <cx:pt idx="20">4.0994679999999999</cx:pt>
          <cx:pt idx="21">4.0374790000000003</cx:pt>
        </cx:lvl>
      </cx:numDim>
    </cx:data>
    <cx:data id="4">
      <cx:numDim type="val">
        <cx:f>Sheet1!$F$2:$F$23</cx:f>
        <cx:lvl ptCount="22" formatCode="General">
          <cx:pt idx="0">4.8009579999999996</cx:pt>
          <cx:pt idx="1">4.780335</cx:pt>
          <cx:pt idx="2">4.8224169999999997</cx:pt>
          <cx:pt idx="3">5.0548299999999999</cx:pt>
          <cx:pt idx="4">4.9345220000000003</cx:pt>
          <cx:pt idx="5">4.9177020000000002</cx:pt>
          <cx:pt idx="6">4.9345220000000003</cx:pt>
          <cx:pt idx="7">5.0548299999999999</cx:pt>
          <cx:pt idx="8">4.8397309999999996</cx:pt>
          <cx:pt idx="9">4.9177020000000002</cx:pt>
          <cx:pt idx="10">4.9675229999999999</cx:pt>
          <cx:pt idx="11">4.9499209999999998</cx:pt>
          <cx:pt idx="12">4.8852149999999996</cx:pt>
          <cx:pt idx="13">4.9675229999999999</cx:pt>
          <cx:pt idx="14">4.8397309999999996</cx:pt>
          <cx:pt idx="15">4.9345220000000003</cx:pt>
          <cx:pt idx="16">4.9012219999999997</cx:pt>
          <cx:pt idx="17">5.0548299999999999</cx:pt>
          <cx:pt idx="18">4.9852559999999997</cx:pt>
          <cx:pt idx="19">4.8552470000000003</cx:pt>
          <cx:pt idx="20">4.8224169999999997</cx:pt>
          <cx:pt idx="21">5.0361900000000004</cx:pt>
        </cx:lvl>
      </cx:numDim>
    </cx:data>
    <cx:data id="5">
      <cx:numDim type="val">
        <cx:f>Sheet1!$G$2:$G$23</cx:f>
        <cx:lvl ptCount="22" formatCode="General">
          <cx:pt idx="0">5.6308040000000004</cx:pt>
          <cx:pt idx="1">5.6308040000000004</cx:pt>
          <cx:pt idx="2">5.5691100000000002</cx:pt>
          <cx:pt idx="3">5.5691100000000002</cx:pt>
          <cx:pt idx="4">5.5691100000000002</cx:pt>
          <cx:pt idx="5">5.6308040000000004</cx:pt>
          <cx:pt idx="6">5.5441520000000004</cx:pt>
          <cx:pt idx="7">5.5691100000000002</cx:pt>
          <cx:pt idx="8">5.4900820000000001</cx:pt>
          <cx:pt idx="9">5.5182339999999996</cx:pt>
          <cx:pt idx="10">5.5441520000000004</cx:pt>
          <cx:pt idx="11">5.6308040000000004</cx:pt>
          <cx:pt idx="12">5.5986669999999998</cx:pt>
          <cx:pt idx="13">5.5441520000000004</cx:pt>
          <cx:pt idx="14">5.4900820000000001</cx:pt>
          <cx:pt idx="15">5.5441520000000004</cx:pt>
          <cx:pt idx="16">5.5441520000000004</cx:pt>
          <cx:pt idx="17">5.5441520000000004</cx:pt>
          <cx:pt idx="18">5.4900820000000001</cx:pt>
          <cx:pt idx="19">5.458583</cx:pt>
          <cx:pt idx="20">5.4900820000000001</cx:pt>
          <cx:pt idx="21">5.3795719999999996</cx:pt>
        </cx:lvl>
      </cx:numDim>
    </cx:data>
    <cx:data id="6">
      <cx:numDim type="val">
        <cx:f>Sheet1!$H$2:$H$23</cx:f>
        <cx:lvl ptCount="22" formatCode="General">
          <cx:pt idx="0">5.0979380000000001</cx:pt>
          <cx:pt idx="1">4.9852559999999997</cx:pt>
          <cx:pt idx="2">4.9499209999999998</cx:pt>
          <cx:pt idx="3">4.9345220000000003</cx:pt>
          <cx:pt idx="4">4.8397309999999996</cx:pt>
          <cx:pt idx="5">4.8552470000000003</cx:pt>
          <cx:pt idx="6">4.8552470000000003</cx:pt>
          <cx:pt idx="7">4.9345220000000003</cx:pt>
          <cx:pt idx="8">4.8552470000000003</cx:pt>
          <cx:pt idx="9">4.8397309999999996</cx:pt>
          <cx:pt idx="10">4.9345220000000003</cx:pt>
          <cx:pt idx="11">4.8552470000000003</cx:pt>
          <cx:pt idx="12">4.8009579999999996</cx:pt>
          <cx:pt idx="13">4.9345220000000003</cx:pt>
          <cx:pt idx="14">4.7577509999999998</cx:pt>
          <cx:pt idx="15">4.9177020000000002</cx:pt>
          <cx:pt idx="16">4.8397309999999996</cx:pt>
          <cx:pt idx="17">5.0183859999999996</cx:pt>
          <cx:pt idx="18">4.9345220000000003</cx:pt>
          <cx:pt idx="19">4.8224169999999997</cx:pt>
          <cx:pt idx="20">4.9499209999999998</cx:pt>
          <cx:pt idx="21">4.8852149999999996</cx:pt>
        </cx:lvl>
      </cx:numDim>
    </cx:data>
    <cx:data id="7">
      <cx:numDim type="val">
        <cx:f>Sheet1!$I$2:$I$23</cx:f>
        <cx:lvl ptCount="22" formatCode="General">
          <cx:pt idx="0">5.1671589999999998</cx:pt>
          <cx:pt idx="1">4.6600000000000001</cx:pt>
          <cx:pt idx="2">5.0754869999999999</cx:pt>
          <cx:pt idx="3">4.7577509999999998</cx:pt>
          <cx:pt idx="4">5.2905879999999996</cx:pt>
          <cx:pt idx="5">5.3795719999999996</cx:pt>
          <cx:pt idx="6">5.4310039999999997</cx:pt>
          <cx:pt idx="7">6.3674790000000003</cx:pt>
          <cx:pt idx="8">5.1671589999999998</cx:pt>
          <cx:pt idx="9">5.2905879999999996</cx:pt>
          <cx:pt idx="10">6.2346360000000001</cx:pt>
          <cx:pt idx="11">5.4030440000000004</cx:pt>
          <cx:pt idx="12">5.1926249999999996</cx:pt>
          <cx:pt idx="13">5.697133</cx:pt>
          <cx:pt idx="14">5.4310039999999997</cx:pt>
          <cx:pt idx="15">5.9390850000000004</cx:pt>
          <cx:pt idx="16">5.3111660000000001</cx:pt>
          <cx:pt idx="17">6.2831999999999999</cx:pt>
          <cx:pt idx="18">5.4030440000000004</cx:pt>
          <cx:pt idx="19">6.1827350000000001</cx:pt>
          <cx:pt idx="20">5.9390850000000004</cx:pt>
          <cx:pt idx="21">5.6308040000000004</cx:pt>
        </cx:lvl>
      </cx:numDim>
    </cx:data>
    <cx:data id="8">
      <cx:numDim type="val">
        <cx:f>Sheet1!$J$2:$J$23</cx:f>
        <cx:lvl ptCount="22" formatCode="General">
          <cx:pt idx="0">6.2593949999999996</cx:pt>
          <cx:pt idx="1">6.2346360000000001</cx:pt>
          <cx:pt idx="2">6.1558130000000002</cx:pt>
          <cx:pt idx="3">6.4725200000000003</cx:pt>
          <cx:pt idx="4">6.2082649999999999</cx:pt>
          <cx:pt idx="5">6.2082649999999999</cx:pt>
          <cx:pt idx="6">6.2831999999999999</cx:pt>
          <cx:pt idx="7">5.9390850000000004</cx:pt>
          <cx:pt idx="8">6.2593949999999996</cx:pt>
          <cx:pt idx="9">6.2593949999999996</cx:pt>
          <cx:pt idx="10">6.1558130000000002</cx:pt>
          <cx:pt idx="11">6.2346360000000001</cx:pt>
          <cx:pt idx="12">6.2593949999999996</cx:pt>
          <cx:pt idx="13">6.1558130000000002</cx:pt>
          <cx:pt idx="14">6.5610530000000002</cx:pt>
          <cx:pt idx="15">6.2831999999999999</cx:pt>
          <cx:pt idx="16">6.2831999999999999</cx:pt>
          <cx:pt idx="17">5.8807919999999996</cx:pt>
          <cx:pt idx="18">6.0723580000000004</cx:pt>
          <cx:pt idx="19">6.1288549999999997</cx:pt>
          <cx:pt idx="20">6.4354810000000002</cx:pt>
          <cx:pt idx="21">6.1288549999999997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in="3"/>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47ED007-DAF4-C120-1AFF-ECCBEFE24D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F9072D77-A561-5A27-7C54-AC3B8E3F4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8FBD98-31D9-418C-9AEB-4C93282DF8AD}" type="datetimeFigureOut">
              <a:rPr lang="es-ES" smtClean="0"/>
              <a:t>17/06/2024</a:t>
            </a:fld>
            <a:endParaRPr lang="es-ES"/>
          </a:p>
        </p:txBody>
      </p:sp>
      <p:sp>
        <p:nvSpPr>
          <p:cNvPr id="4" name="Marcador de pie de página 3">
            <a:extLst>
              <a:ext uri="{FF2B5EF4-FFF2-40B4-BE49-F238E27FC236}">
                <a16:creationId xmlns:a16="http://schemas.microsoft.com/office/drawing/2014/main" id="{FDEFF996-ED55-7AF9-FD82-666A2F63F8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3E36E50-B222-66DD-E6FC-2C99A81E27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768854-CDC1-4603-848C-62CF351DB961}" type="slidenum">
              <a:rPr lang="es-ES" smtClean="0"/>
              <a:t>‹#›</a:t>
            </a:fld>
            <a:endParaRPr lang="es-ES"/>
          </a:p>
        </p:txBody>
      </p:sp>
    </p:spTree>
    <p:extLst>
      <p:ext uri="{BB962C8B-B14F-4D97-AF65-F5344CB8AC3E}">
        <p14:creationId xmlns:p14="http://schemas.microsoft.com/office/powerpoint/2010/main" val="699855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8BD1D-C72A-40A7-B4FF-49E9CDC0051A}"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139D9-C48B-4535-B980-D1F7A45F6A43}" type="slidenum">
              <a:rPr lang="en-US" smtClean="0"/>
              <a:t>‹#›</a:t>
            </a:fld>
            <a:endParaRPr lang="en-US"/>
          </a:p>
        </p:txBody>
      </p:sp>
    </p:spTree>
    <p:extLst>
      <p:ext uri="{BB962C8B-B14F-4D97-AF65-F5344CB8AC3E}">
        <p14:creationId xmlns:p14="http://schemas.microsoft.com/office/powerpoint/2010/main" val="4286988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Hi and welcome to my project presentation, my name is Eduard and </a:t>
            </a:r>
            <a:r>
              <a:rPr lang="en-US" sz="1800" b="0" i="0" u="none" strike="noStrike" dirty="0" err="1">
                <a:solidFill>
                  <a:srgbClr val="000000"/>
                </a:solidFill>
                <a:effectLst/>
                <a:latin typeface="Constantia" panose="02030602050306030303" pitchFamily="18" charset="0"/>
              </a:rPr>
              <a:t>i’m</a:t>
            </a:r>
            <a:r>
              <a:rPr lang="en-US" sz="1800" b="0" i="0" u="none" strike="noStrike" dirty="0">
                <a:solidFill>
                  <a:srgbClr val="000000"/>
                </a:solidFill>
                <a:effectLst/>
                <a:latin typeface="Constantia" panose="02030602050306030303" pitchFamily="18" charset="0"/>
              </a:rPr>
              <a:t>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show you my journey to the creation of metaboPipe, my final master project. </a:t>
            </a: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Let's start with the basics, what is metabolomics?</a:t>
            </a:r>
            <a:endParaRPr lang="en-US" sz="1800"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a:t>
            </a:fld>
            <a:endParaRPr lang="en-US"/>
          </a:p>
        </p:txBody>
      </p:sp>
    </p:spTree>
    <p:extLst>
      <p:ext uri="{BB962C8B-B14F-4D97-AF65-F5344CB8AC3E}">
        <p14:creationId xmlns:p14="http://schemas.microsoft.com/office/powerpoint/2010/main" val="247737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10</a:t>
            </a:fld>
            <a:endParaRPr lang="en-US"/>
          </a:p>
        </p:txBody>
      </p:sp>
    </p:spTree>
    <p:extLst>
      <p:ext uri="{BB962C8B-B14F-4D97-AF65-F5344CB8AC3E}">
        <p14:creationId xmlns:p14="http://schemas.microsoft.com/office/powerpoint/2010/main" val="2143495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11</a:t>
            </a:fld>
            <a:endParaRPr lang="en-US"/>
          </a:p>
        </p:txBody>
      </p:sp>
    </p:spTree>
    <p:extLst>
      <p:ext uri="{BB962C8B-B14F-4D97-AF65-F5344CB8AC3E}">
        <p14:creationId xmlns:p14="http://schemas.microsoft.com/office/powerpoint/2010/main" val="292461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12</a:t>
            </a:fld>
            <a:endParaRPr lang="en-US"/>
          </a:p>
        </p:txBody>
      </p:sp>
    </p:spTree>
    <p:extLst>
      <p:ext uri="{BB962C8B-B14F-4D97-AF65-F5344CB8AC3E}">
        <p14:creationId xmlns:p14="http://schemas.microsoft.com/office/powerpoint/2010/main" val="31776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13</a:t>
            </a:fld>
            <a:endParaRPr lang="en-US"/>
          </a:p>
        </p:txBody>
      </p:sp>
    </p:spTree>
    <p:extLst>
      <p:ext uri="{BB962C8B-B14F-4D97-AF65-F5344CB8AC3E}">
        <p14:creationId xmlns:p14="http://schemas.microsoft.com/office/powerpoint/2010/main" val="220608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aims of our work was to:</a:t>
            </a:r>
          </a:p>
          <a:p>
            <a:pPr marR="629996" rtl="0">
              <a:spcBef>
                <a:spcPts val="0"/>
              </a:spcBef>
              <a:spcAft>
                <a:spcPts val="0"/>
              </a:spcAft>
            </a:pP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Develop a new pipeline for the pretreatment of targeted metabolomic data with the aim of improving efficiency and modularity compared to the existing pipelines. And implement it in 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14</a:t>
            </a:fld>
            <a:endParaRPr lang="en-US"/>
          </a:p>
        </p:txBody>
      </p:sp>
    </p:spTree>
    <p:extLst>
      <p:ext uri="{BB962C8B-B14F-4D97-AF65-F5344CB8AC3E}">
        <p14:creationId xmlns:p14="http://schemas.microsoft.com/office/powerpoint/2010/main" val="1706019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basically this can be read in 2 steps.</a:t>
            </a:r>
          </a:p>
          <a:p>
            <a:pPr marR="629996" rtl="0">
              <a:spcBef>
                <a:spcPts val="0"/>
              </a:spcBef>
              <a:spcAft>
                <a:spcPts val="0"/>
              </a:spcAft>
            </a:pPr>
            <a:endParaRPr lang="en-US" b="0" dirty="0">
              <a:effectLst/>
            </a:endParaRPr>
          </a:p>
          <a:p>
            <a:pPr marL="342900" marR="629996" indent="-342900" rtl="0" fontAlgn="base">
              <a:spcBef>
                <a:spcPts val="0"/>
              </a:spcBef>
              <a:spcAft>
                <a:spcPts val="0"/>
              </a:spcAft>
              <a:buFont typeface="+mj-lt"/>
              <a:buAutoNum type="arabicPeriod"/>
            </a:pPr>
            <a:r>
              <a:rPr lang="en-US" sz="1800" b="1" i="0" u="none" strike="noStrike" dirty="0">
                <a:solidFill>
                  <a:srgbClr val="000000"/>
                </a:solidFill>
                <a:effectLst/>
                <a:latin typeface="Constantia" panose="02030602050306030303" pitchFamily="18" charset="0"/>
              </a:rPr>
              <a:t>Design</a:t>
            </a:r>
            <a:r>
              <a:rPr lang="en-US" sz="1800" b="0" i="0" u="none" strike="noStrike" dirty="0">
                <a:solidFill>
                  <a:srgbClr val="000000"/>
                </a:solidFill>
                <a:effectLst/>
                <a:latin typeface="Constantia" panose="02030602050306030303" pitchFamily="18" charset="0"/>
              </a:rPr>
              <a:t> the pipeline for targeted metabolomic data</a:t>
            </a:r>
          </a:p>
          <a:p>
            <a:pPr marL="342900" marR="629996" indent="-342900" rtl="0" fontAlgn="base">
              <a:spcBef>
                <a:spcPts val="0"/>
              </a:spcBef>
              <a:spcAft>
                <a:spcPts val="0"/>
              </a:spcAft>
              <a:buFont typeface="+mj-lt"/>
              <a:buAutoNum type="arabicPeriod"/>
            </a:pPr>
            <a:endParaRPr lang="en-US" sz="1800" b="0" i="0" u="none" strike="noStrike" dirty="0">
              <a:solidFill>
                <a:srgbClr val="000000"/>
              </a:solidFill>
              <a:effectLst/>
              <a:latin typeface="Constantia" panose="02030602050306030303" pitchFamily="18" charset="0"/>
            </a:endParaRPr>
          </a:p>
          <a:p>
            <a:pPr marL="342900" marR="629996" indent="-342900" rtl="0" fontAlgn="base">
              <a:spcBef>
                <a:spcPts val="0"/>
              </a:spcBef>
              <a:spcAft>
                <a:spcPts val="0"/>
              </a:spcAft>
              <a:buFont typeface="+mj-lt"/>
              <a:buAutoNum type="arabicPeriod"/>
            </a:pPr>
            <a:r>
              <a:rPr lang="en-US" sz="1800" b="1" i="0" u="none" strike="noStrike" dirty="0">
                <a:solidFill>
                  <a:srgbClr val="000000"/>
                </a:solidFill>
                <a:effectLst/>
                <a:latin typeface="Constantia" panose="02030602050306030303" pitchFamily="18" charset="0"/>
              </a:rPr>
              <a:t>Implement</a:t>
            </a:r>
            <a:r>
              <a:rPr lang="en-US" sz="1800" b="0" i="0" u="none" strike="noStrike" dirty="0">
                <a:solidFill>
                  <a:srgbClr val="000000"/>
                </a:solidFill>
                <a:effectLst/>
                <a:latin typeface="Constantia" panose="02030602050306030303" pitchFamily="18" charset="0"/>
              </a:rPr>
              <a:t> the pipeline in R</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15</a:t>
            </a:fld>
            <a:endParaRPr lang="en-US"/>
          </a:p>
        </p:txBody>
      </p:sp>
    </p:spTree>
    <p:extLst>
      <p:ext uri="{BB962C8B-B14F-4D97-AF65-F5344CB8AC3E}">
        <p14:creationId xmlns:p14="http://schemas.microsoft.com/office/powerpoint/2010/main" val="11405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plan was easy.</a:t>
            </a:r>
            <a:endParaRPr lang="en-US" b="0" dirty="0">
              <a:effectLst/>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First, conduct thorough research by reviewing the key literature to understand metabolomics and its methodologies. </a:t>
            </a:r>
          </a:p>
          <a:p>
            <a:pPr marR="629996" rtl="0" fontAlgn="base">
              <a:spcBef>
                <a:spcPts val="0"/>
              </a:spcBef>
              <a:spcAft>
                <a:spcPts val="0"/>
              </a:spcAft>
              <a:buFont typeface="+mj-lt"/>
              <a:buAutoNum type="arabicPeriod"/>
            </a:pPr>
            <a:endParaRPr lang="en-US" sz="1800" b="0" i="0" u="none" strike="noStrike" dirty="0">
              <a:solidFill>
                <a:srgbClr val="000000"/>
              </a:solidFill>
              <a:effectLst/>
              <a:latin typeface="Constantia" panose="02030602050306030303" pitchFamily="18" charset="0"/>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Then with the information found idealize a proper pipeline for the majority of those studies.</a:t>
            </a:r>
          </a:p>
          <a:p>
            <a:pPr marR="629996" rtl="0" fontAlgn="base">
              <a:spcBef>
                <a:spcPts val="0"/>
              </a:spcBef>
              <a:spcAft>
                <a:spcPts val="0"/>
              </a:spcAft>
              <a:buFont typeface="+mj-lt"/>
              <a:buAutoNum type="arabicPeriod"/>
            </a:pPr>
            <a:endParaRPr lang="en-US" sz="1800" b="0" i="0" u="none" strike="noStrike" dirty="0">
              <a:solidFill>
                <a:srgbClr val="000000"/>
              </a:solidFill>
              <a:effectLst/>
              <a:latin typeface="Constantia" panose="02030602050306030303" pitchFamily="18" charset="0"/>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Once the steps and order was clear, code the pipeline and test it with a dataset to generate results.</a:t>
            </a:r>
          </a:p>
          <a:p>
            <a:pPr marR="629996" rtl="0" fontAlgn="base">
              <a:spcBef>
                <a:spcPts val="0"/>
              </a:spcBef>
              <a:spcAft>
                <a:spcPts val="0"/>
              </a:spcAft>
              <a:buFont typeface="+mj-lt"/>
              <a:buAutoNum type="arabicPeriod"/>
            </a:pPr>
            <a:endParaRPr lang="en-US" sz="1800" b="0" i="0" u="none" strike="noStrike" dirty="0">
              <a:solidFill>
                <a:srgbClr val="000000"/>
              </a:solidFill>
              <a:effectLst/>
              <a:latin typeface="Constantia" panose="02030602050306030303" pitchFamily="18" charset="0"/>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Compare the results and iterate a couple of times with different data to adapt it to multiple sources of data.</a:t>
            </a:r>
          </a:p>
          <a:p>
            <a:pPr marR="629996" rtl="0" fontAlgn="base">
              <a:spcBef>
                <a:spcPts val="0"/>
              </a:spcBef>
              <a:spcAft>
                <a:spcPts val="0"/>
              </a:spcAft>
              <a:buFont typeface="+mj-lt"/>
              <a:buAutoNum type="arabicPeriod"/>
            </a:pPr>
            <a:endParaRPr lang="en-US" sz="1800" b="0" i="0" u="none" strike="noStrike" dirty="0">
              <a:solidFill>
                <a:srgbClr val="000000"/>
              </a:solidFill>
              <a:effectLst/>
              <a:latin typeface="Constantia" panose="02030602050306030303" pitchFamily="18" charset="0"/>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And with that we should end with the pipeline ready for its deployment.</a:t>
            </a:r>
          </a:p>
          <a:p>
            <a:pPr marR="629996" rtl="0">
              <a:spcBef>
                <a:spcPts val="0"/>
              </a:spcBef>
              <a:spcAft>
                <a:spcPts val="0"/>
              </a:spcAft>
            </a:pPr>
            <a:br>
              <a:rPr lang="en-US" b="0" dirty="0">
                <a:effectLst/>
              </a:rPr>
            </a:br>
            <a:r>
              <a:rPr lang="en-US" sz="1800" b="0" i="0" u="none" strike="noStrike" dirty="0">
                <a:solidFill>
                  <a:srgbClr val="000000"/>
                </a:solidFill>
                <a:effectLst/>
                <a:latin typeface="Constantia" panose="02030602050306030303" pitchFamily="18" charset="0"/>
              </a:rPr>
              <a:t>But things are never easy.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16</a:t>
            </a:fld>
            <a:endParaRPr lang="en-US"/>
          </a:p>
        </p:txBody>
      </p:sp>
    </p:spTree>
    <p:extLst>
      <p:ext uri="{BB962C8B-B14F-4D97-AF65-F5344CB8AC3E}">
        <p14:creationId xmlns:p14="http://schemas.microsoft.com/office/powerpoint/2010/main" val="2310098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I delved into the literature, it quickly became evident that this would be a complex task. The abundance of poorly described preprocessing steps, the lack of standardized criteria for distinguishing between preprocessing and pretreatment, and another critical issue, which I will now explain, made the development of a single pipeline for all targeted data infeasible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17</a:t>
            </a:fld>
            <a:endParaRPr lang="en-US"/>
          </a:p>
        </p:txBody>
      </p:sp>
    </p:spTree>
    <p:extLst>
      <p:ext uri="{BB962C8B-B14F-4D97-AF65-F5344CB8AC3E}">
        <p14:creationId xmlns:p14="http://schemas.microsoft.com/office/powerpoint/2010/main" val="126054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I delved into the literature, it quickly became evident that this would be a complex task. The abundance of poorly described preprocessing steps, the lack of standardized criteria for distinguishing between preprocessing and pretreatment, and another critical issue, which I will now explain, made the development of a single pipeline for all targeted data infeasible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18</a:t>
            </a:fld>
            <a:endParaRPr lang="en-US"/>
          </a:p>
        </p:txBody>
      </p:sp>
    </p:spTree>
    <p:extLst>
      <p:ext uri="{BB962C8B-B14F-4D97-AF65-F5344CB8AC3E}">
        <p14:creationId xmlns:p14="http://schemas.microsoft.com/office/powerpoint/2010/main" val="337844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19</a:t>
            </a:fld>
            <a:endParaRPr lang="en-US"/>
          </a:p>
        </p:txBody>
      </p:sp>
    </p:spTree>
    <p:extLst>
      <p:ext uri="{BB962C8B-B14F-4D97-AF65-F5344CB8AC3E}">
        <p14:creationId xmlns:p14="http://schemas.microsoft.com/office/powerpoint/2010/main" val="278621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Let's start with the basics, what is metabolomics?</a:t>
            </a:r>
            <a:endParaRPr lang="en-US" sz="2800" b="0" dirty="0">
              <a:effectLst/>
            </a:endParaRPr>
          </a:p>
          <a:p>
            <a:pPr marR="629996" rtl="0">
              <a:spcBef>
                <a:spcPts val="0"/>
              </a:spcBef>
              <a:spcAft>
                <a:spcPts val="0"/>
              </a:spcAft>
            </a:pPr>
            <a:r>
              <a:rPr lang="en-US" sz="1800" b="1" i="0" u="none" strike="noStrike" dirty="0">
                <a:solidFill>
                  <a:srgbClr val="000000"/>
                </a:solidFill>
                <a:effectLst/>
                <a:latin typeface="Constantia" panose="02030602050306030303" pitchFamily="18" charset="0"/>
              </a:rPr>
              <a:t>Metabolomics</a:t>
            </a:r>
            <a:r>
              <a:rPr lang="en-US" sz="1800" b="0" i="0" u="none" strike="noStrike" dirty="0">
                <a:solidFill>
                  <a:srgbClr val="000000"/>
                </a:solidFill>
                <a:effectLst/>
                <a:latin typeface="Constantia" panose="02030602050306030303" pitchFamily="18" charset="0"/>
              </a:rPr>
              <a:t> is the scientific field that dives deep into the world of </a:t>
            </a:r>
            <a:r>
              <a:rPr lang="en-US" sz="1800" b="1" i="0" u="none" strike="noStrike" dirty="0">
                <a:solidFill>
                  <a:srgbClr val="000000"/>
                </a:solidFill>
                <a:effectLst/>
                <a:latin typeface="Constantia" panose="02030602050306030303" pitchFamily="18" charset="0"/>
              </a:rPr>
              <a:t>metabolites</a:t>
            </a:r>
            <a:r>
              <a:rPr lang="en-US" sz="1800" b="0" i="0" u="none" strike="noStrike" dirty="0">
                <a:solidFill>
                  <a:srgbClr val="000000"/>
                </a:solidFill>
                <a:effectLst/>
                <a:latin typeface="Constantia" panose="02030602050306030303" pitchFamily="18" charset="0"/>
              </a:rPr>
              <a:t>.</a:t>
            </a: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Those </a:t>
            </a:r>
            <a:r>
              <a:rPr lang="en-US" sz="1800" b="1" i="0" u="none" strike="noStrike" dirty="0">
                <a:solidFill>
                  <a:srgbClr val="000000"/>
                </a:solidFill>
                <a:effectLst/>
                <a:latin typeface="Constantia" panose="02030602050306030303" pitchFamily="18" charset="0"/>
              </a:rPr>
              <a:t>metabolites</a:t>
            </a:r>
            <a:r>
              <a:rPr lang="en-US" sz="1800" b="0" i="0" u="none" strike="noStrike" dirty="0">
                <a:solidFill>
                  <a:srgbClr val="000000"/>
                </a:solidFill>
                <a:effectLst/>
                <a:latin typeface="Constantia" panose="02030602050306030303" pitchFamily="18" charset="0"/>
              </a:rPr>
              <a:t> are essentially the building blocks of life, including the intermediates and products of the ever so simple </a:t>
            </a:r>
            <a:r>
              <a:rPr lang="en-US" sz="1800" b="1" i="0" u="none" strike="noStrike" dirty="0">
                <a:solidFill>
                  <a:srgbClr val="000000"/>
                </a:solidFill>
                <a:effectLst/>
                <a:latin typeface="Constantia" panose="02030602050306030303" pitchFamily="18" charset="0"/>
              </a:rPr>
              <a:t>metabolism </a:t>
            </a:r>
            <a:r>
              <a:rPr lang="en-US" sz="1800" b="0" i="0" u="none" strike="noStrike" dirty="0">
                <a:solidFill>
                  <a:srgbClr val="000000"/>
                </a:solidFill>
                <a:effectLst/>
                <a:latin typeface="Constantia" panose="02030602050306030303" pitchFamily="18" charset="0"/>
              </a:rPr>
              <a:t>(fatty acids, sugars and amino acids, antibiotics and pigments). </a:t>
            </a: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complete set of all this metabolites in a biological sample is called the </a:t>
            </a:r>
            <a:r>
              <a:rPr lang="en-US" sz="1800" b="1" i="0" u="none" strike="noStrike" dirty="0">
                <a:solidFill>
                  <a:srgbClr val="000000"/>
                </a:solidFill>
                <a:effectLst/>
                <a:latin typeface="Constantia" panose="02030602050306030303" pitchFamily="18" charset="0"/>
              </a:rPr>
              <a:t>metabolome</a:t>
            </a:r>
            <a:r>
              <a:rPr lang="en-US" sz="1800" b="0" i="0" u="none" strike="noStrike" dirty="0">
                <a:solidFill>
                  <a:srgbClr val="000000"/>
                </a:solidFill>
                <a:effectLst/>
                <a:latin typeface="Constantia" panose="02030602050306030303" pitchFamily="18" charset="0"/>
              </a:rPr>
              <a:t> and as a curiosity, the term metabolome appeared in September of 1998 and I appeared to the world 3 months later.</a:t>
            </a:r>
            <a:endParaRPr lang="en-US" sz="2800"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With metabolomics we try to understand </a:t>
            </a:r>
            <a:r>
              <a:rPr lang="en-US" sz="1800" b="0" i="0" u="none" strike="noStrike" dirty="0" err="1">
                <a:solidFill>
                  <a:srgbClr val="000000"/>
                </a:solidFill>
                <a:effectLst/>
                <a:latin typeface="Constantia" panose="02030602050306030303" pitchFamily="18" charset="0"/>
              </a:rPr>
              <a:t>whats</a:t>
            </a:r>
            <a:r>
              <a:rPr lang="en-US" sz="1800" b="0" i="0" u="none" strike="noStrike" dirty="0">
                <a:solidFill>
                  <a:srgbClr val="000000"/>
                </a:solidFill>
                <a:effectLst/>
                <a:latin typeface="Constantia" panose="02030602050306030303" pitchFamily="18" charset="0"/>
              </a:rPr>
              <a:t> going on inside cells, tissues or even whole organisms by quantifying the metabolites present on them creating a sort of metabolic fingerprint. Like a snapshot of the cell’s activity. With that fingerprinting we can impact the world </a:t>
            </a:r>
            <a:r>
              <a:rPr lang="en-US" sz="1800" b="0" i="0" u="none" strike="noStrike" dirty="0" err="1">
                <a:solidFill>
                  <a:srgbClr val="000000"/>
                </a:solidFill>
                <a:effectLst/>
                <a:latin typeface="Constantia" panose="02030602050306030303" pitchFamily="18" charset="0"/>
              </a:rPr>
              <a:t>arround</a:t>
            </a:r>
            <a:r>
              <a:rPr lang="en-US" sz="1800" b="0" i="0" u="none" strike="noStrike" dirty="0">
                <a:solidFill>
                  <a:srgbClr val="000000"/>
                </a:solidFill>
                <a:effectLst/>
                <a:latin typeface="Constantia" panose="02030602050306030303" pitchFamily="18" charset="0"/>
              </a:rPr>
              <a:t> us for example:</a:t>
            </a:r>
            <a:br>
              <a:rPr lang="en-US" sz="1800" b="0" i="0" u="none" strike="noStrike" dirty="0">
                <a:solidFill>
                  <a:srgbClr val="000000"/>
                </a:solidFill>
                <a:effectLst/>
                <a:latin typeface="Constantia" panose="02030602050306030303" pitchFamily="18" charset="0"/>
              </a:rPr>
            </a:br>
            <a:endParaRPr lang="es-ES" sz="1800"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2</a:t>
            </a:fld>
            <a:endParaRPr lang="en-US"/>
          </a:p>
        </p:txBody>
      </p:sp>
    </p:spTree>
    <p:extLst>
      <p:ext uri="{BB962C8B-B14F-4D97-AF65-F5344CB8AC3E}">
        <p14:creationId xmlns:p14="http://schemas.microsoft.com/office/powerpoint/2010/main" val="3736862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20</a:t>
            </a:fld>
            <a:endParaRPr lang="en-US"/>
          </a:p>
        </p:txBody>
      </p:sp>
    </p:spTree>
    <p:extLst>
      <p:ext uri="{BB962C8B-B14F-4D97-AF65-F5344CB8AC3E}">
        <p14:creationId xmlns:p14="http://schemas.microsoft.com/office/powerpoint/2010/main" val="329944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p>
          <a:p>
            <a:pPr marR="629996" rtl="0">
              <a:spcBef>
                <a:spcPts val="0"/>
              </a:spcBef>
              <a:spcAft>
                <a:spcPts val="0"/>
              </a:spcAft>
            </a:pPr>
            <a:endParaRPr lang="en-US" sz="12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21</a:t>
            </a:fld>
            <a:endParaRPr lang="en-US"/>
          </a:p>
        </p:txBody>
      </p:sp>
    </p:spTree>
    <p:extLst>
      <p:ext uri="{BB962C8B-B14F-4D97-AF65-F5344CB8AC3E}">
        <p14:creationId xmlns:p14="http://schemas.microsoft.com/office/powerpoint/2010/main" val="969231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22</a:t>
            </a:fld>
            <a:endParaRPr lang="en-US"/>
          </a:p>
        </p:txBody>
      </p:sp>
    </p:spTree>
    <p:extLst>
      <p:ext uri="{BB962C8B-B14F-4D97-AF65-F5344CB8AC3E}">
        <p14:creationId xmlns:p14="http://schemas.microsoft.com/office/powerpoint/2010/main" val="1291584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23</a:t>
            </a:fld>
            <a:endParaRPr lang="en-US"/>
          </a:p>
        </p:txBody>
      </p:sp>
    </p:spTree>
    <p:extLst>
      <p:ext uri="{BB962C8B-B14F-4D97-AF65-F5344CB8AC3E}">
        <p14:creationId xmlns:p14="http://schemas.microsoft.com/office/powerpoint/2010/main" val="195205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24</a:t>
            </a:fld>
            <a:endParaRPr lang="en-US"/>
          </a:p>
        </p:txBody>
      </p:sp>
    </p:spTree>
    <p:extLst>
      <p:ext uri="{BB962C8B-B14F-4D97-AF65-F5344CB8AC3E}">
        <p14:creationId xmlns:p14="http://schemas.microsoft.com/office/powerpoint/2010/main" val="1046937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25</a:t>
            </a:fld>
            <a:endParaRPr lang="en-US"/>
          </a:p>
        </p:txBody>
      </p:sp>
    </p:spTree>
    <p:extLst>
      <p:ext uri="{BB962C8B-B14F-4D97-AF65-F5344CB8AC3E}">
        <p14:creationId xmlns:p14="http://schemas.microsoft.com/office/powerpoint/2010/main" val="1171255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26</a:t>
            </a:fld>
            <a:endParaRPr lang="en-US"/>
          </a:p>
        </p:txBody>
      </p:sp>
    </p:spTree>
    <p:extLst>
      <p:ext uri="{BB962C8B-B14F-4D97-AF65-F5344CB8AC3E}">
        <p14:creationId xmlns:p14="http://schemas.microsoft.com/office/powerpoint/2010/main" val="13015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If we select the </a:t>
            </a:r>
            <a:r>
              <a:rPr lang="en-US" sz="1800" b="1" i="0" u="none" strike="noStrike" dirty="0">
                <a:solidFill>
                  <a:srgbClr val="000000"/>
                </a:solidFill>
                <a:effectLst/>
                <a:latin typeface="Constantia" panose="02030602050306030303" pitchFamily="18" charset="0"/>
              </a:rPr>
              <a:t>quantile normalization </a:t>
            </a:r>
            <a:r>
              <a:rPr lang="en-US" sz="1800" b="0" i="0" u="none" strike="noStrike" dirty="0">
                <a:solidFill>
                  <a:srgbClr val="000000"/>
                </a:solidFill>
                <a:effectLst/>
                <a:latin typeface="Constantia" panose="02030602050306030303" pitchFamily="18" charset="0"/>
              </a:rPr>
              <a:t>it is not recommended for datasets with less than 50 samples.</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27</a:t>
            </a:fld>
            <a:endParaRPr lang="en-US"/>
          </a:p>
        </p:txBody>
      </p:sp>
    </p:spTree>
    <p:extLst>
      <p:ext uri="{BB962C8B-B14F-4D97-AF65-F5344CB8AC3E}">
        <p14:creationId xmlns:p14="http://schemas.microsoft.com/office/powerpoint/2010/main" val="3757310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If we select the </a:t>
            </a:r>
            <a:r>
              <a:rPr lang="en-US" sz="1800" b="1" i="0" u="none" strike="noStrike" dirty="0">
                <a:solidFill>
                  <a:srgbClr val="000000"/>
                </a:solidFill>
                <a:effectLst/>
                <a:latin typeface="Constantia" panose="02030602050306030303" pitchFamily="18" charset="0"/>
              </a:rPr>
              <a:t>quantile normalization </a:t>
            </a:r>
            <a:r>
              <a:rPr lang="en-US" sz="1800" b="0" i="0" u="none" strike="noStrike" dirty="0">
                <a:solidFill>
                  <a:srgbClr val="000000"/>
                </a:solidFill>
                <a:effectLst/>
                <a:latin typeface="Constantia" panose="02030602050306030303" pitchFamily="18" charset="0"/>
              </a:rPr>
              <a:t>it is not recommended for datasets with less than 50 samples.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probabilistic quotient normalization</a:t>
            </a:r>
            <a:r>
              <a:rPr lang="en-US" sz="1800" b="0" i="0" u="none" strike="noStrike" dirty="0">
                <a:solidFill>
                  <a:srgbClr val="000000"/>
                </a:solidFill>
                <a:effectLst/>
                <a:latin typeface="Constantia" panose="02030602050306030303" pitchFamily="18" charset="0"/>
              </a:rPr>
              <a:t> is not recommended when the number of metabolites is greater than the number of samples.</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28</a:t>
            </a:fld>
            <a:endParaRPr lang="en-US"/>
          </a:p>
        </p:txBody>
      </p:sp>
    </p:spTree>
    <p:extLst>
      <p:ext uri="{BB962C8B-B14F-4D97-AF65-F5344CB8AC3E}">
        <p14:creationId xmlns:p14="http://schemas.microsoft.com/office/powerpoint/2010/main" val="2442532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probabilistic quotient normalization</a:t>
            </a:r>
            <a:r>
              <a:rPr lang="en-US" sz="1800" b="0" i="0" u="none" strike="noStrike" dirty="0">
                <a:solidFill>
                  <a:srgbClr val="000000"/>
                </a:solidFill>
                <a:effectLst/>
                <a:latin typeface="Constantia" panose="02030602050306030303" pitchFamily="18" charset="0"/>
              </a:rPr>
              <a:t> is not recommended when the number of metabolites is greater than the number of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29</a:t>
            </a:fld>
            <a:endParaRPr lang="en-US"/>
          </a:p>
        </p:txBody>
      </p:sp>
    </p:spTree>
    <p:extLst>
      <p:ext uri="{BB962C8B-B14F-4D97-AF65-F5344CB8AC3E}">
        <p14:creationId xmlns:p14="http://schemas.microsoft.com/office/powerpoint/2010/main" val="298752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With metabolomics we try to understand what's going on inside cells, tissues or even whole organisms by quantifying the metabolites present on them creating a sort of metabolic fingerprint. Like a snapshot of the cell’s activity. With that fingerprinting we can impact the world </a:t>
            </a:r>
            <a:r>
              <a:rPr lang="en-US" sz="1800" b="0" i="0" u="none" strike="noStrike" dirty="0" err="1">
                <a:solidFill>
                  <a:srgbClr val="000000"/>
                </a:solidFill>
                <a:effectLst/>
                <a:latin typeface="Constantia" panose="02030602050306030303" pitchFamily="18" charset="0"/>
              </a:rPr>
              <a:t>arround</a:t>
            </a:r>
            <a:r>
              <a:rPr lang="en-US" sz="1800" b="0" i="0" u="none" strike="noStrike" dirty="0">
                <a:solidFill>
                  <a:srgbClr val="000000"/>
                </a:solidFill>
                <a:effectLst/>
                <a:latin typeface="Constantia" panose="02030602050306030303" pitchFamily="18" charset="0"/>
              </a:rPr>
              <a:t> us for example:</a:t>
            </a:r>
            <a:br>
              <a:rPr lang="en-US" sz="1800" b="0" i="0" u="none" strike="noStrike" dirty="0">
                <a:solidFill>
                  <a:srgbClr val="000000"/>
                </a:solidFill>
                <a:effectLst/>
                <a:latin typeface="Constantia" panose="02030602050306030303" pitchFamily="18" charset="0"/>
              </a:rPr>
            </a:br>
            <a:endParaRPr lang="en-US" sz="2800" b="0" dirty="0">
              <a:effectLst/>
            </a:endParaRP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Health:</a:t>
            </a:r>
            <a:r>
              <a:rPr lang="en-US" sz="1800" b="0" i="0" u="none" strike="noStrike" dirty="0">
                <a:solidFill>
                  <a:srgbClr val="000000"/>
                </a:solidFill>
                <a:effectLst/>
                <a:latin typeface="Constantia" panose="02030602050306030303" pitchFamily="18" charset="0"/>
              </a:rPr>
              <a:t> By comparing the fingerprints of healthy individuals to those with a particular disease, we can identify unique metabolic patterns associated with the illness.</a:t>
            </a: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Nutrition:</a:t>
            </a:r>
            <a:r>
              <a:rPr lang="en-US" sz="1800" b="0" i="0" u="none" strike="noStrike" dirty="0">
                <a:solidFill>
                  <a:srgbClr val="000000"/>
                </a:solidFill>
                <a:effectLst/>
                <a:latin typeface="Constantia" panose="02030602050306030303" pitchFamily="18" charset="0"/>
              </a:rPr>
              <a:t> Metabolomics can be used to assess how well your body is processing food and identify potential nutritional deficiencies.</a:t>
            </a: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Agriculture:</a:t>
            </a:r>
            <a:r>
              <a:rPr lang="en-US" sz="1800" b="0" i="0" u="none" strike="noStrike" dirty="0">
                <a:solidFill>
                  <a:srgbClr val="000000"/>
                </a:solidFill>
                <a:effectLst/>
                <a:latin typeface="Constantia" panose="02030602050306030303" pitchFamily="18" charset="0"/>
              </a:rPr>
              <a:t> The metabolic fingerprint can reveal information about growth, stress response, and even resistance to pests and diseases.</a:t>
            </a:r>
          </a:p>
          <a:p>
            <a:pPr marR="629996" rtl="0">
              <a:spcBef>
                <a:spcPts val="0"/>
              </a:spcBef>
              <a:spcAft>
                <a:spcPts val="0"/>
              </a:spcAft>
            </a:pPr>
            <a:endParaRPr lang="en-US" sz="2800" b="0" dirty="0">
              <a:effectLst/>
            </a:endParaRPr>
          </a:p>
          <a:p>
            <a:pPr marR="629996" rtl="0">
              <a:spcBef>
                <a:spcPts val="0"/>
              </a:spcBef>
              <a:spcAft>
                <a:spcPts val="0"/>
              </a:spcAft>
            </a:pPr>
            <a:r>
              <a:rPr lang="en-US" sz="2800" b="0" dirty="0">
                <a:effectLst/>
              </a:rPr>
              <a:t>This are just 3 examples, but metabolomics permeate through many more.</a:t>
            </a:r>
            <a:br>
              <a:rPr lang="en-US" sz="2800" b="0" dirty="0">
                <a:effectLst/>
              </a:rPr>
            </a:br>
            <a:br>
              <a:rPr lang="en-US" sz="2800" b="0" dirty="0">
                <a:effectLst/>
              </a:rPr>
            </a:br>
            <a:r>
              <a:rPr lang="en-US" sz="1800" b="0" i="0" u="none" strike="noStrike" dirty="0">
                <a:solidFill>
                  <a:srgbClr val="000000"/>
                </a:solidFill>
                <a:effectLst/>
                <a:latin typeface="Constantia" panose="02030602050306030303" pitchFamily="18" charset="0"/>
              </a:rPr>
              <a:t>The metabolomics studies, are categorized in two main methods: Targeted Metabolomics, and Untargeted metabolomics.</a:t>
            </a:r>
            <a:endParaRPr lang="en-US" sz="2800" b="0" dirty="0">
              <a:effectLst/>
            </a:endParaRPr>
          </a:p>
          <a:p>
            <a:pPr marR="629996" rtl="0">
              <a:spcBef>
                <a:spcPts val="0"/>
              </a:spcBef>
              <a:spcAft>
                <a:spcPts val="0"/>
              </a:spcAft>
            </a:pPr>
            <a:br>
              <a:rPr lang="en-US" sz="2800" b="0" dirty="0">
                <a:effectLst/>
              </a:rPr>
            </a:br>
            <a:endParaRPr lang="es-ES" sz="1800"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3</a:t>
            </a:fld>
            <a:endParaRPr lang="en-US"/>
          </a:p>
        </p:txBody>
      </p:sp>
    </p:spTree>
    <p:extLst>
      <p:ext uri="{BB962C8B-B14F-4D97-AF65-F5344CB8AC3E}">
        <p14:creationId xmlns:p14="http://schemas.microsoft.com/office/powerpoint/2010/main" val="2009481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30</a:t>
            </a:fld>
            <a:endParaRPr lang="en-US"/>
          </a:p>
        </p:txBody>
      </p:sp>
    </p:spTree>
    <p:extLst>
      <p:ext uri="{BB962C8B-B14F-4D97-AF65-F5344CB8AC3E}">
        <p14:creationId xmlns:p14="http://schemas.microsoft.com/office/powerpoint/2010/main" val="1788427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31</a:t>
            </a:fld>
            <a:endParaRPr lang="en-US"/>
          </a:p>
        </p:txBody>
      </p:sp>
    </p:spTree>
    <p:extLst>
      <p:ext uri="{BB962C8B-B14F-4D97-AF65-F5344CB8AC3E}">
        <p14:creationId xmlns:p14="http://schemas.microsoft.com/office/powerpoint/2010/main" val="2398697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32</a:t>
            </a:fld>
            <a:endParaRPr lang="en-US"/>
          </a:p>
        </p:txBody>
      </p:sp>
    </p:spTree>
    <p:extLst>
      <p:ext uri="{BB962C8B-B14F-4D97-AF65-F5344CB8AC3E}">
        <p14:creationId xmlns:p14="http://schemas.microsoft.com/office/powerpoint/2010/main" val="3897382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33</a:t>
            </a:fld>
            <a:endParaRPr lang="en-US"/>
          </a:p>
        </p:txBody>
      </p:sp>
    </p:spTree>
    <p:extLst>
      <p:ext uri="{BB962C8B-B14F-4D97-AF65-F5344CB8AC3E}">
        <p14:creationId xmlns:p14="http://schemas.microsoft.com/office/powerpoint/2010/main" val="2533284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34</a:t>
            </a:fld>
            <a:endParaRPr lang="en-US"/>
          </a:p>
        </p:txBody>
      </p:sp>
    </p:spTree>
    <p:extLst>
      <p:ext uri="{BB962C8B-B14F-4D97-AF65-F5344CB8AC3E}">
        <p14:creationId xmlns:p14="http://schemas.microsoft.com/office/powerpoint/2010/main" val="572731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35</a:t>
            </a:fld>
            <a:endParaRPr lang="en-US"/>
          </a:p>
        </p:txBody>
      </p:sp>
    </p:spTree>
    <p:extLst>
      <p:ext uri="{BB962C8B-B14F-4D97-AF65-F5344CB8AC3E}">
        <p14:creationId xmlns:p14="http://schemas.microsoft.com/office/powerpoint/2010/main" val="2859249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the initial plan fails completely. And we had to change it. </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shifted to a different approach, what if we first performed a couple of pipelines to then create a pipeline constructor? That way we can not only create the pipeline but all the combinations we wanted for them.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36</a:t>
            </a:fld>
            <a:endParaRPr lang="en-US"/>
          </a:p>
        </p:txBody>
      </p:sp>
    </p:spTree>
    <p:extLst>
      <p:ext uri="{BB962C8B-B14F-4D97-AF65-F5344CB8AC3E}">
        <p14:creationId xmlns:p14="http://schemas.microsoft.com/office/powerpoint/2010/main" val="2187495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the initial plan fails completely. And we had to change it. </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shifted to a different approach, what if we first performed a couple of pipelines to then create a pipeline constructor? That way we can not only create the pipeline but all the combinations we wanted for them.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37</a:t>
            </a:fld>
            <a:endParaRPr lang="en-US"/>
          </a:p>
        </p:txBody>
      </p:sp>
    </p:spTree>
    <p:extLst>
      <p:ext uri="{BB962C8B-B14F-4D97-AF65-F5344CB8AC3E}">
        <p14:creationId xmlns:p14="http://schemas.microsoft.com/office/powerpoint/2010/main" val="1334352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a:t>
            </a:r>
            <a:r>
              <a:rPr lang="en-US" sz="1800" b="0" i="0" u="none" strike="noStrike" dirty="0" err="1">
                <a:solidFill>
                  <a:srgbClr val="000000"/>
                </a:solidFill>
                <a:effectLst/>
                <a:latin typeface="Constantia" panose="02030602050306030303" pitchFamily="18" charset="0"/>
              </a:rPr>
              <a:t>thats</a:t>
            </a:r>
            <a:r>
              <a:rPr lang="en-US" sz="1800" b="0" i="0" u="none" strike="noStrike" dirty="0">
                <a:solidFill>
                  <a:srgbClr val="000000"/>
                </a:solidFill>
                <a:effectLst/>
                <a:latin typeface="Constantia" panose="02030602050306030303" pitchFamily="18" charset="0"/>
              </a:rPr>
              <a:t> what we have done. </a:t>
            </a: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searched literature with this keywords related to the field and limited it to at most 20 years old.</a:t>
            </a:r>
            <a:endParaRPr lang="en-US"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selected 2 datasets </a:t>
            </a:r>
            <a:r>
              <a:rPr lang="en-US" sz="1800" b="0" i="0" u="none" strike="noStrike" dirty="0" err="1">
                <a:solidFill>
                  <a:srgbClr val="000000"/>
                </a:solidFill>
                <a:effectLst/>
                <a:latin typeface="Constantia" panose="02030602050306030303" pitchFamily="18" charset="0"/>
              </a:rPr>
              <a:t>wich</a:t>
            </a:r>
            <a:r>
              <a:rPr lang="en-US" sz="1800" b="0" i="0" u="none" strike="noStrike" dirty="0">
                <a:solidFill>
                  <a:srgbClr val="000000"/>
                </a:solidFill>
                <a:effectLst/>
                <a:latin typeface="Constantia" panose="02030602050306030303" pitchFamily="18" charset="0"/>
              </a:rPr>
              <a:t> we performed our pretreatment steps and use them to build and test the constructor. </a:t>
            </a:r>
            <a:endParaRPr lang="en-US"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we used R and RStudio to create it with the help of the following packages.</a:t>
            </a:r>
            <a:endParaRPr lang="en-US"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38</a:t>
            </a:fld>
            <a:endParaRPr lang="en-US"/>
          </a:p>
        </p:txBody>
      </p:sp>
    </p:spTree>
    <p:extLst>
      <p:ext uri="{BB962C8B-B14F-4D97-AF65-F5344CB8AC3E}">
        <p14:creationId xmlns:p14="http://schemas.microsoft.com/office/powerpoint/2010/main" val="894012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we used R and RStudio to create it with the help of the following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two core packages are </a:t>
            </a:r>
            <a:r>
              <a:rPr lang="en-US" sz="1200" b="1" i="0" u="none" strike="noStrike" dirty="0">
                <a:solidFill>
                  <a:srgbClr val="000000"/>
                </a:solidFill>
                <a:effectLst/>
                <a:latin typeface="Constantia" panose="02030602050306030303" pitchFamily="18" charset="0"/>
              </a:rPr>
              <a:t>structToolbox </a:t>
            </a:r>
            <a:r>
              <a:rPr lang="en-US" sz="1200" b="0" i="0" u="none" strike="noStrike" dirty="0">
                <a:solidFill>
                  <a:srgbClr val="000000"/>
                </a:solidFill>
                <a:effectLst/>
                <a:latin typeface="Constantia" panose="02030602050306030303" pitchFamily="18" charset="0"/>
              </a:rPr>
              <a:t>and </a:t>
            </a:r>
            <a:r>
              <a:rPr lang="en-US" sz="1200" b="1" i="0" u="none" strike="noStrike" dirty="0">
                <a:solidFill>
                  <a:srgbClr val="000000"/>
                </a:solidFill>
                <a:effectLst/>
                <a:latin typeface="Constantia" panose="02030602050306030303" pitchFamily="18" charset="0"/>
              </a:rPr>
              <a:t>targets.</a:t>
            </a:r>
            <a:endParaRPr lang="en-US" b="0" dirty="0">
              <a:effectLst/>
            </a:endParaRPr>
          </a:p>
          <a:p>
            <a:endParaRPr lang="en-US" dirty="0"/>
          </a:p>
          <a:p>
            <a:r>
              <a:rPr lang="en-US" dirty="0"/>
              <a:t>But lets first talk about that constructor.</a:t>
            </a:r>
          </a:p>
        </p:txBody>
      </p:sp>
      <p:sp>
        <p:nvSpPr>
          <p:cNvPr id="4" name="Slide Number Placeholder 3"/>
          <p:cNvSpPr>
            <a:spLocks noGrp="1"/>
          </p:cNvSpPr>
          <p:nvPr>
            <p:ph type="sldNum" sz="quarter" idx="5"/>
          </p:nvPr>
        </p:nvSpPr>
        <p:spPr/>
        <p:txBody>
          <a:bodyPr/>
          <a:lstStyle/>
          <a:p>
            <a:fld id="{942139D9-C48B-4535-B980-D1F7A45F6A43}" type="slidenum">
              <a:rPr lang="en-US" smtClean="0"/>
              <a:t>39</a:t>
            </a:fld>
            <a:endParaRPr lang="en-US"/>
          </a:p>
        </p:txBody>
      </p:sp>
    </p:spTree>
    <p:extLst>
      <p:ext uri="{BB962C8B-B14F-4D97-AF65-F5344CB8AC3E}">
        <p14:creationId xmlns:p14="http://schemas.microsoft.com/office/powerpoint/2010/main" val="113689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2800" b="0" i="0" u="none" strike="noStrike" dirty="0">
                <a:solidFill>
                  <a:srgbClr val="000000"/>
                </a:solidFill>
                <a:effectLst/>
                <a:latin typeface="Constantia" panose="02030602050306030303" pitchFamily="18" charset="0"/>
              </a:rPr>
              <a:t>The metabolomics studies, are categorized in two main methods: Targeted Metabolomics, and Untargeted metabolomics.</a:t>
            </a:r>
          </a:p>
          <a:p>
            <a:pPr marR="629996" rtl="0">
              <a:spcBef>
                <a:spcPts val="0"/>
              </a:spcBef>
              <a:spcAft>
                <a:spcPts val="0"/>
              </a:spcAft>
            </a:pPr>
            <a:br>
              <a:rPr lang="en-US" sz="2800" b="0" dirty="0">
                <a:effectLst/>
              </a:rPr>
            </a:br>
            <a:r>
              <a:rPr lang="en-US" sz="1800" b="1" i="0" u="none" strike="noStrike" dirty="0">
                <a:solidFill>
                  <a:srgbClr val="000000"/>
                </a:solidFill>
                <a:effectLst/>
                <a:latin typeface="Constantia" panose="02030602050306030303" pitchFamily="18" charset="0"/>
              </a:rPr>
              <a:t>Targeted metabolomics: </a:t>
            </a:r>
            <a:r>
              <a:rPr lang="en-US" sz="1800" b="0" i="0" u="none" strike="noStrike" dirty="0">
                <a:solidFill>
                  <a:srgbClr val="000000"/>
                </a:solidFill>
                <a:effectLst/>
                <a:latin typeface="Constantia" panose="02030602050306030303" pitchFamily="18" charset="0"/>
              </a:rPr>
              <a:t>focuses on a predefined list of known and characterized metabolites. Its like fishing selecting the species you want.</a:t>
            </a:r>
            <a:endParaRPr lang="en-US" sz="2800" b="0" dirty="0">
              <a:effectLst/>
            </a:endParaRPr>
          </a:p>
          <a:p>
            <a:br>
              <a:rPr lang="en-US" sz="2800" b="0" dirty="0">
                <a:effectLst/>
              </a:rPr>
            </a:br>
            <a:r>
              <a:rPr lang="en-US" sz="1800" b="1" i="0" u="none" strike="noStrike" dirty="0">
                <a:solidFill>
                  <a:srgbClr val="000000"/>
                </a:solidFill>
                <a:effectLst/>
                <a:latin typeface="Constantia" panose="02030602050306030303" pitchFamily="18" charset="0"/>
              </a:rPr>
              <a:t>Untargeted Metabolomics:</a:t>
            </a:r>
            <a:r>
              <a:rPr lang="en-US" sz="1800" b="0" i="0" u="none" strike="noStrike" dirty="0">
                <a:solidFill>
                  <a:srgbClr val="000000"/>
                </a:solidFill>
                <a:effectLst/>
                <a:latin typeface="Constantia" panose="02030602050306030303" pitchFamily="18" charset="0"/>
              </a:rPr>
              <a:t> Casts a wide net, aiming to identify and quantify all detectable metabolites in a sample, including unknowns. In our analogy that would be trawling.</a:t>
            </a:r>
          </a:p>
          <a:p>
            <a:endParaRPr lang="en-US" sz="1800" b="0" i="0" u="none" strike="noStrike" dirty="0">
              <a:solidFill>
                <a:srgbClr val="000000"/>
              </a:solidFill>
              <a:effectLst/>
              <a:latin typeface="Constantia" panose="02030602050306030303" pitchFamily="18" charset="0"/>
            </a:endParaRPr>
          </a:p>
          <a:p>
            <a:endParaRPr lang="en-US" sz="1800" b="0" i="0" u="none" strike="noStrike" dirty="0">
              <a:solidFill>
                <a:srgbClr val="000000"/>
              </a:solidFill>
              <a:effectLst/>
              <a:latin typeface="Constantia" panose="02030602050306030303" pitchFamily="18" charset="0"/>
            </a:endParaRPr>
          </a:p>
          <a:p>
            <a:r>
              <a:rPr lang="en-US" sz="1200" b="0" i="0" u="none" strike="noStrike" dirty="0">
                <a:solidFill>
                  <a:srgbClr val="000000"/>
                </a:solidFill>
                <a:effectLst/>
                <a:latin typeface="Constantia" panose="02030602050306030303" pitchFamily="18" charset="0"/>
              </a:rPr>
              <a:t>To quantify the metabolites there are usually 2 methods. </a:t>
            </a:r>
            <a:r>
              <a:rPr lang="en-US" sz="1200" b="1" i="0" u="none" strike="noStrike" dirty="0">
                <a:solidFill>
                  <a:srgbClr val="000000"/>
                </a:solidFill>
                <a:effectLst/>
                <a:latin typeface="Constantia" panose="02030602050306030303" pitchFamily="18" charset="0"/>
              </a:rPr>
              <a:t>Mass Spectrometry </a:t>
            </a:r>
            <a:r>
              <a:rPr lang="en-US" sz="1200" b="0" i="0" u="none" strike="noStrike" dirty="0">
                <a:solidFill>
                  <a:srgbClr val="000000"/>
                </a:solidFill>
                <a:effectLst/>
                <a:latin typeface="Constantia" panose="02030602050306030303" pitchFamily="18" charset="0"/>
              </a:rPr>
              <a:t>and </a:t>
            </a:r>
            <a:r>
              <a:rPr lang="en-US" sz="1200" b="1" i="0" u="none" strike="noStrike" dirty="0">
                <a:solidFill>
                  <a:srgbClr val="000000"/>
                </a:solidFill>
                <a:effectLst/>
                <a:latin typeface="Constantia" panose="02030602050306030303" pitchFamily="18" charset="0"/>
              </a:rPr>
              <a:t>Nuclear Magnetic Resonance Spectroscopy</a:t>
            </a:r>
            <a:endParaRPr lang="es-ES"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4</a:t>
            </a:fld>
            <a:endParaRPr lang="en-US"/>
          </a:p>
        </p:txBody>
      </p:sp>
    </p:spTree>
    <p:extLst>
      <p:ext uri="{BB962C8B-B14F-4D97-AF65-F5344CB8AC3E}">
        <p14:creationId xmlns:p14="http://schemas.microsoft.com/office/powerpoint/2010/main" val="2469134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we used R and RStudio to create it with the help of the following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two core packages are </a:t>
            </a:r>
            <a:r>
              <a:rPr lang="en-US" sz="1200" b="1" i="0" u="none" strike="noStrike" dirty="0">
                <a:solidFill>
                  <a:srgbClr val="000000"/>
                </a:solidFill>
                <a:effectLst/>
                <a:latin typeface="Constantia" panose="02030602050306030303" pitchFamily="18" charset="0"/>
              </a:rPr>
              <a:t>structToolbox </a:t>
            </a:r>
            <a:r>
              <a:rPr lang="en-US" sz="1200" b="0" i="0" u="none" strike="noStrike" dirty="0">
                <a:solidFill>
                  <a:srgbClr val="000000"/>
                </a:solidFill>
                <a:effectLst/>
                <a:latin typeface="Constantia" panose="02030602050306030303" pitchFamily="18" charset="0"/>
              </a:rPr>
              <a:t>and </a:t>
            </a:r>
            <a:r>
              <a:rPr lang="en-US" sz="1200" b="1" i="0" u="none" strike="noStrike" dirty="0">
                <a:solidFill>
                  <a:srgbClr val="000000"/>
                </a:solidFill>
                <a:effectLst/>
                <a:latin typeface="Constantia" panose="02030602050306030303" pitchFamily="18" charset="0"/>
              </a:rPr>
              <a:t>targets.</a:t>
            </a:r>
            <a:endParaRPr lang="en-US" b="0" dirty="0">
              <a:effectLst/>
            </a:endParaRPr>
          </a:p>
          <a:p>
            <a:endParaRPr lang="en-US" dirty="0"/>
          </a:p>
          <a:p>
            <a:r>
              <a:rPr lang="en-US" dirty="0"/>
              <a:t>But lets first talk about that constructor.</a:t>
            </a:r>
          </a:p>
        </p:txBody>
      </p:sp>
      <p:sp>
        <p:nvSpPr>
          <p:cNvPr id="4" name="Slide Number Placeholder 3"/>
          <p:cNvSpPr>
            <a:spLocks noGrp="1"/>
          </p:cNvSpPr>
          <p:nvPr>
            <p:ph type="sldNum" sz="quarter" idx="5"/>
          </p:nvPr>
        </p:nvSpPr>
        <p:spPr/>
        <p:txBody>
          <a:bodyPr/>
          <a:lstStyle/>
          <a:p>
            <a:fld id="{942139D9-C48B-4535-B980-D1F7A45F6A43}" type="slidenum">
              <a:rPr lang="en-US" smtClean="0"/>
              <a:t>40</a:t>
            </a:fld>
            <a:endParaRPr lang="en-US"/>
          </a:p>
        </p:txBody>
      </p:sp>
    </p:spTree>
    <p:extLst>
      <p:ext uri="{BB962C8B-B14F-4D97-AF65-F5344CB8AC3E}">
        <p14:creationId xmlns:p14="http://schemas.microsoft.com/office/powerpoint/2010/main" val="1190167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That constructor is metaboPipe, our package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41</a:t>
            </a:fld>
            <a:endParaRPr lang="en-US"/>
          </a:p>
        </p:txBody>
      </p:sp>
    </p:spTree>
    <p:extLst>
      <p:ext uri="{BB962C8B-B14F-4D97-AF65-F5344CB8AC3E}">
        <p14:creationId xmlns:p14="http://schemas.microsoft.com/office/powerpoint/2010/main" val="1228775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That constructor is metaboPipe, our package</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It comes with</a:t>
            </a:r>
            <a:endParaRPr lang="en-US" sz="1800" b="0" dirty="0">
              <a:effectLst/>
            </a:endParaRPr>
          </a:p>
          <a:p>
            <a:br>
              <a:rPr lang="en-US" sz="1800" dirty="0"/>
            </a:br>
            <a:endParaRPr lang="en-US" sz="1800" dirty="0"/>
          </a:p>
        </p:txBody>
      </p:sp>
      <p:sp>
        <p:nvSpPr>
          <p:cNvPr id="4" name="Slide Number Placeholder 3"/>
          <p:cNvSpPr>
            <a:spLocks noGrp="1"/>
          </p:cNvSpPr>
          <p:nvPr>
            <p:ph type="sldNum" sz="quarter" idx="5"/>
          </p:nvPr>
        </p:nvSpPr>
        <p:spPr/>
        <p:txBody>
          <a:bodyPr/>
          <a:lstStyle/>
          <a:p>
            <a:fld id="{942139D9-C48B-4535-B980-D1F7A45F6A43}" type="slidenum">
              <a:rPr lang="en-US" smtClean="0"/>
              <a:t>42</a:t>
            </a:fld>
            <a:endParaRPr lang="en-US"/>
          </a:p>
        </p:txBody>
      </p:sp>
    </p:spTree>
    <p:extLst>
      <p:ext uri="{BB962C8B-B14F-4D97-AF65-F5344CB8AC3E}">
        <p14:creationId xmlns:p14="http://schemas.microsoft.com/office/powerpoint/2010/main" val="151674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It comes with a manual of all the functions, and a vignette as a tutorial for understanding the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at its core</a:t>
            </a:r>
            <a:endParaRPr lang="en-US" b="0" dirty="0">
              <a:effectLs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43</a:t>
            </a:fld>
            <a:endParaRPr lang="en-US"/>
          </a:p>
        </p:txBody>
      </p:sp>
    </p:spTree>
    <p:extLst>
      <p:ext uri="{BB962C8B-B14F-4D97-AF65-F5344CB8AC3E}">
        <p14:creationId xmlns:p14="http://schemas.microsoft.com/office/powerpoint/2010/main" val="1743641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At its core it has 2 packages that I’ve managed to work together to </a:t>
            </a:r>
            <a:r>
              <a:rPr lang="en-US" sz="1800" b="1" i="0" u="none" strike="noStrike" dirty="0">
                <a:solidFill>
                  <a:srgbClr val="000000"/>
                </a:solidFill>
                <a:effectLst/>
                <a:latin typeface="Constantia" panose="02030602050306030303" pitchFamily="18" charset="0"/>
              </a:rPr>
              <a:t>weave</a:t>
            </a:r>
            <a:r>
              <a:rPr lang="en-US" sz="1800" b="0" i="0" u="none" strike="noStrike" dirty="0">
                <a:solidFill>
                  <a:srgbClr val="000000"/>
                </a:solidFill>
                <a:effectLst/>
                <a:latin typeface="Constantia" panose="02030602050306030303" pitchFamily="18" charset="0"/>
              </a:rPr>
              <a:t> and </a:t>
            </a:r>
            <a:r>
              <a:rPr lang="en-US" sz="1800" b="1" i="0" u="none" strike="noStrike" dirty="0">
                <a:solidFill>
                  <a:srgbClr val="000000"/>
                </a:solidFill>
                <a:effectLst/>
                <a:latin typeface="Constantia" panose="02030602050306030303" pitchFamily="18" charset="0"/>
              </a:rPr>
              <a:t>execute</a:t>
            </a:r>
            <a:r>
              <a:rPr lang="en-US" sz="1800" b="0" i="0" u="none" strike="noStrike" dirty="0">
                <a:solidFill>
                  <a:srgbClr val="000000"/>
                </a:solidFill>
                <a:effectLst/>
                <a:latin typeface="Constantia" panose="02030602050306030303" pitchFamily="18" charset="0"/>
              </a:rPr>
              <a:t> the pipelines.</a:t>
            </a:r>
            <a:endParaRPr lang="en-US" b="0" dirty="0">
              <a:effectLst/>
            </a:endParaRPr>
          </a:p>
          <a:p>
            <a:endParaRPr lang="en-US" dirty="0"/>
          </a:p>
          <a:p>
            <a:br>
              <a:rPr lang="en-US"/>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44</a:t>
            </a:fld>
            <a:endParaRPr lang="en-US"/>
          </a:p>
        </p:txBody>
      </p:sp>
    </p:spTree>
    <p:extLst>
      <p:ext uri="{BB962C8B-B14F-4D97-AF65-F5344CB8AC3E}">
        <p14:creationId xmlns:p14="http://schemas.microsoft.com/office/powerpoint/2010/main" val="2409752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mn-lt"/>
              </a:rPr>
              <a:t>The first one is StructToolbox</a:t>
            </a:r>
          </a:p>
          <a:p>
            <a:pPr marR="629996" rtl="0">
              <a:spcBef>
                <a:spcPts val="0"/>
              </a:spcBef>
              <a:spcAft>
                <a:spcPts val="0"/>
              </a:spcAft>
            </a:pPr>
            <a:r>
              <a:rPr lang="en-US" sz="1800" b="1" i="0" u="none" strike="noStrike" dirty="0" err="1">
                <a:solidFill>
                  <a:srgbClr val="000000"/>
                </a:solidFill>
                <a:effectLst/>
                <a:latin typeface="+mn-lt"/>
              </a:rPr>
              <a:t>Structoolbox</a:t>
            </a:r>
            <a:r>
              <a:rPr lang="en-US" sz="1800" b="0" i="0" u="none" strike="noStrike" dirty="0">
                <a:solidFill>
                  <a:srgbClr val="000000"/>
                </a:solidFill>
                <a:effectLst/>
                <a:latin typeface="+mn-lt"/>
              </a:rPr>
              <a:t> is a metabolomics package that works with a </a:t>
            </a:r>
            <a:r>
              <a:rPr lang="en-US" sz="1800" b="1" i="0" u="none" strike="noStrike" dirty="0">
                <a:solidFill>
                  <a:srgbClr val="000000"/>
                </a:solidFill>
                <a:effectLst/>
                <a:latin typeface="+mn-lt"/>
              </a:rPr>
              <a:t>DatasetExperiment</a:t>
            </a:r>
            <a:r>
              <a:rPr lang="en-US" sz="1800" b="0" i="0" u="none" strike="noStrike" dirty="0">
                <a:solidFill>
                  <a:srgbClr val="000000"/>
                </a:solidFill>
                <a:effectLst/>
                <a:latin typeface="+mn-lt"/>
              </a:rPr>
              <a:t> </a:t>
            </a:r>
            <a:r>
              <a:rPr lang="en-US" sz="1800" b="1" i="0" u="none" strike="noStrike" dirty="0">
                <a:solidFill>
                  <a:srgbClr val="000000"/>
                </a:solidFill>
                <a:effectLst/>
                <a:latin typeface="+mn-lt"/>
              </a:rPr>
              <a:t>object</a:t>
            </a:r>
            <a:r>
              <a:rPr lang="en-US" sz="1800" b="0" i="0" u="none" strike="noStrike" dirty="0">
                <a:solidFill>
                  <a:srgbClr val="000000"/>
                </a:solidFill>
                <a:effectLst/>
                <a:latin typeface="+mn-lt"/>
              </a:rPr>
              <a:t>. This is a modification of the well known </a:t>
            </a:r>
            <a:r>
              <a:rPr lang="en-US" sz="1800" b="1" i="0" u="none" strike="noStrike" dirty="0" err="1">
                <a:solidFill>
                  <a:srgbClr val="000000"/>
                </a:solidFill>
                <a:effectLst/>
                <a:latin typeface="+mn-lt"/>
              </a:rPr>
              <a:t>SummarizedExperiment</a:t>
            </a:r>
            <a:r>
              <a:rPr lang="en-US" sz="1800" b="0" i="0" u="none" strike="noStrike" dirty="0">
                <a:solidFill>
                  <a:srgbClr val="000000"/>
                </a:solidFill>
                <a:effectLst/>
                <a:latin typeface="+mn-lt"/>
              </a:rPr>
              <a:t>. The key difference is that the data is </a:t>
            </a:r>
            <a:r>
              <a:rPr lang="en-US" sz="1800" b="1" i="0" u="none" strike="noStrike" dirty="0">
                <a:solidFill>
                  <a:srgbClr val="000000"/>
                </a:solidFill>
                <a:effectLst/>
                <a:latin typeface="+mn-lt"/>
              </a:rPr>
              <a:t>transposed</a:t>
            </a:r>
            <a:r>
              <a:rPr lang="en-US" sz="1800" b="0" i="0" u="none" strike="noStrike" dirty="0">
                <a:solidFill>
                  <a:srgbClr val="000000"/>
                </a:solidFill>
                <a:effectLst/>
                <a:latin typeface="+mn-lt"/>
              </a:rPr>
              <a:t>. The </a:t>
            </a:r>
            <a:r>
              <a:rPr lang="en-US" sz="1800" b="1" i="0" u="none" strike="noStrike" dirty="0">
                <a:solidFill>
                  <a:srgbClr val="000000"/>
                </a:solidFill>
                <a:effectLst/>
                <a:latin typeface="+mn-lt"/>
              </a:rPr>
              <a:t>samples</a:t>
            </a:r>
            <a:r>
              <a:rPr lang="en-US" sz="1800" b="0" i="0" u="none" strike="noStrike" dirty="0">
                <a:solidFill>
                  <a:srgbClr val="000000"/>
                </a:solidFill>
                <a:effectLst/>
                <a:latin typeface="+mn-lt"/>
              </a:rPr>
              <a:t> are on </a:t>
            </a:r>
            <a:r>
              <a:rPr lang="en-US" sz="1800" b="1" i="0" u="none" strike="noStrike" dirty="0">
                <a:solidFill>
                  <a:srgbClr val="000000"/>
                </a:solidFill>
                <a:effectLst/>
                <a:latin typeface="+mn-lt"/>
              </a:rPr>
              <a:t>rows</a:t>
            </a:r>
            <a:r>
              <a:rPr lang="en-US" sz="1800" b="0" i="0" u="none" strike="noStrike" dirty="0">
                <a:solidFill>
                  <a:srgbClr val="000000"/>
                </a:solidFill>
                <a:effectLst/>
                <a:latin typeface="+mn-lt"/>
              </a:rPr>
              <a:t> instead of columns and the </a:t>
            </a:r>
            <a:r>
              <a:rPr lang="en-US" sz="1800" b="1" i="0" u="none" strike="noStrike" dirty="0">
                <a:solidFill>
                  <a:srgbClr val="000000"/>
                </a:solidFill>
                <a:effectLst/>
                <a:latin typeface="+mn-lt"/>
              </a:rPr>
              <a:t>features</a:t>
            </a:r>
            <a:r>
              <a:rPr lang="en-US" sz="1800" b="0" i="0" u="none" strike="noStrike" dirty="0">
                <a:solidFill>
                  <a:srgbClr val="000000"/>
                </a:solidFill>
                <a:effectLst/>
                <a:latin typeface="+mn-lt"/>
              </a:rPr>
              <a:t> are on </a:t>
            </a:r>
            <a:r>
              <a:rPr lang="en-US" sz="1800" b="1" i="0" u="none" strike="noStrike" dirty="0">
                <a:solidFill>
                  <a:srgbClr val="000000"/>
                </a:solidFill>
                <a:effectLst/>
                <a:latin typeface="+mn-lt"/>
              </a:rPr>
              <a:t>columns</a:t>
            </a:r>
            <a:r>
              <a:rPr lang="en-US" sz="1800" b="0" i="0" u="none" strike="noStrike" dirty="0">
                <a:solidFill>
                  <a:srgbClr val="000000"/>
                </a:solidFill>
                <a:effectLst/>
                <a:latin typeface="+mn-lt"/>
              </a:rPr>
              <a:t> instead of rows. </a:t>
            </a:r>
            <a:endParaRPr lang="en-US" b="0" dirty="0">
              <a:effectLst/>
              <a:latin typeface="+mn-lt"/>
            </a:endParaRPr>
          </a:p>
          <a:p>
            <a:pPr marR="629996" rtl="0">
              <a:spcBef>
                <a:spcPts val="0"/>
              </a:spcBef>
              <a:spcAft>
                <a:spcPts val="0"/>
              </a:spcAft>
            </a:pPr>
            <a:r>
              <a:rPr lang="en-US" sz="1800" b="0" i="0" u="none" strike="noStrike" dirty="0">
                <a:solidFill>
                  <a:srgbClr val="000000"/>
                </a:solidFill>
                <a:effectLst/>
                <a:latin typeface="+mn-lt"/>
              </a:rPr>
              <a:t>And works with three </a:t>
            </a:r>
            <a:r>
              <a:rPr lang="en-US" sz="2800" b="1" i="0" dirty="0">
                <a:solidFill>
                  <a:srgbClr val="EBECF7"/>
                </a:solidFill>
                <a:effectLst/>
                <a:highlight>
                  <a:srgbClr val="171B25"/>
                </a:highlight>
                <a:latin typeface="+mn-lt"/>
              </a:rPr>
              <a:t>matrices</a:t>
            </a:r>
            <a:r>
              <a:rPr lang="en-US" sz="1800" b="0" i="0" u="none" strike="noStrike" dirty="0">
                <a:solidFill>
                  <a:srgbClr val="000000"/>
                </a:solidFill>
                <a:effectLst/>
                <a:latin typeface="+mn-lt"/>
              </a:rPr>
              <a:t>, </a:t>
            </a:r>
          </a:p>
          <a:p>
            <a:pPr marR="629996" rtl="0">
              <a:spcBef>
                <a:spcPts val="0"/>
              </a:spcBef>
              <a:spcAft>
                <a:spcPts val="0"/>
              </a:spcAft>
            </a:pPr>
            <a:r>
              <a:rPr lang="en-US" sz="1800" b="0" i="0" u="none" strike="noStrike" dirty="0">
                <a:solidFill>
                  <a:srgbClr val="000000"/>
                </a:solidFill>
                <a:effectLst/>
                <a:latin typeface="+mn-lt"/>
              </a:rPr>
              <a:t>the </a:t>
            </a:r>
            <a:r>
              <a:rPr lang="en-US" sz="1800" b="1" i="0" u="none" strike="noStrike" dirty="0">
                <a:solidFill>
                  <a:srgbClr val="000000"/>
                </a:solidFill>
                <a:effectLst/>
                <a:latin typeface="+mn-lt"/>
              </a:rPr>
              <a:t>data</a:t>
            </a:r>
            <a:r>
              <a:rPr lang="en-US" sz="1800" b="0" i="0" u="none" strike="noStrike" dirty="0">
                <a:solidFill>
                  <a:srgbClr val="000000"/>
                </a:solidFill>
                <a:effectLst/>
                <a:latin typeface="+mn-lt"/>
              </a:rPr>
              <a:t> where the abundance values are. </a:t>
            </a:r>
          </a:p>
          <a:p>
            <a:pPr marR="629996" rtl="0">
              <a:spcBef>
                <a:spcPts val="0"/>
              </a:spcBef>
              <a:spcAft>
                <a:spcPts val="0"/>
              </a:spcAft>
            </a:pPr>
            <a:r>
              <a:rPr lang="en-US" sz="2800" dirty="0">
                <a:latin typeface="+mn-lt"/>
              </a:rPr>
              <a:t>The </a:t>
            </a:r>
            <a:r>
              <a:rPr lang="en-US" sz="2800" b="1" dirty="0">
                <a:latin typeface="+mn-lt"/>
              </a:rPr>
              <a:t>sample_meta</a:t>
            </a:r>
            <a:r>
              <a:rPr lang="en-US" sz="2800" dirty="0">
                <a:latin typeface="+mn-lt"/>
              </a:rPr>
              <a:t> </a:t>
            </a:r>
            <a:r>
              <a:rPr lang="en-US" sz="2800" dirty="0" err="1">
                <a:latin typeface="+mn-lt"/>
              </a:rPr>
              <a:t>wich</a:t>
            </a:r>
            <a:r>
              <a:rPr lang="en-US" sz="2800" dirty="0">
                <a:latin typeface="+mn-lt"/>
              </a:rPr>
              <a:t> contains variables related to the samples, such as whether a sample is a quality control sample or if it originates from a healthy individual or not.</a:t>
            </a:r>
          </a:p>
          <a:p>
            <a:pPr marR="629996" rtl="0">
              <a:spcBef>
                <a:spcPts val="0"/>
              </a:spcBef>
              <a:spcAft>
                <a:spcPts val="0"/>
              </a:spcAft>
            </a:pPr>
            <a:r>
              <a:rPr lang="en-US" sz="1800" b="0" i="0" u="none" strike="noStrike" dirty="0">
                <a:solidFill>
                  <a:srgbClr val="000000"/>
                </a:solidFill>
                <a:effectLst/>
                <a:latin typeface="+mn-lt"/>
              </a:rPr>
              <a:t>And the </a:t>
            </a:r>
            <a:r>
              <a:rPr lang="en-US" sz="1800" b="1" i="0" u="none" strike="noStrike" dirty="0">
                <a:solidFill>
                  <a:srgbClr val="000000"/>
                </a:solidFill>
                <a:effectLst/>
                <a:latin typeface="+mn-lt"/>
              </a:rPr>
              <a:t>variable_meta</a:t>
            </a:r>
            <a:r>
              <a:rPr lang="en-US" sz="1800" b="0" i="0" u="none" strike="noStrike" dirty="0">
                <a:solidFill>
                  <a:srgbClr val="000000"/>
                </a:solidFill>
                <a:effectLst/>
                <a:latin typeface="+mn-lt"/>
              </a:rPr>
              <a:t> where we have the variables related to the features, for example the annotation </a:t>
            </a:r>
            <a:r>
              <a:rPr lang="en-US" sz="1800" b="0" i="0" u="none" strike="noStrike" dirty="0" err="1">
                <a:solidFill>
                  <a:srgbClr val="000000"/>
                </a:solidFill>
                <a:effectLst/>
                <a:latin typeface="+mn-lt"/>
              </a:rPr>
              <a:t>confidency</a:t>
            </a:r>
            <a:r>
              <a:rPr lang="en-US" sz="1800" b="0" i="0" u="none" strike="noStrike" dirty="0">
                <a:solidFill>
                  <a:srgbClr val="000000"/>
                </a:solidFill>
                <a:effectLst/>
                <a:latin typeface="+mn-lt"/>
              </a:rPr>
              <a:t>, the m/z ratio.. Etc.</a:t>
            </a:r>
            <a:endParaRPr lang="en-US" b="0" dirty="0">
              <a:effectLst/>
              <a:latin typeface="+mn-lt"/>
            </a:endParaRPr>
          </a:p>
          <a:p>
            <a:pPr marR="629996" rtl="0">
              <a:spcBef>
                <a:spcPts val="0"/>
              </a:spcBef>
              <a:spcAft>
                <a:spcPts val="0"/>
              </a:spcAft>
            </a:pPr>
            <a:br>
              <a:rPr lang="en-US" b="0" dirty="0">
                <a:effectLst/>
                <a:latin typeface="+mn-lt"/>
              </a:rPr>
            </a:br>
            <a:r>
              <a:rPr lang="en-US" sz="1800" b="0" i="0" u="none" strike="noStrike" dirty="0">
                <a:solidFill>
                  <a:srgbClr val="000000"/>
                </a:solidFill>
                <a:effectLst/>
                <a:latin typeface="+mn-lt"/>
              </a:rPr>
              <a:t>All these 3 matrices are interconnected and contained into the </a:t>
            </a:r>
            <a:r>
              <a:rPr lang="en-US" sz="1800" b="1" i="0" u="none" strike="noStrike" dirty="0">
                <a:solidFill>
                  <a:srgbClr val="000000"/>
                </a:solidFill>
                <a:effectLst/>
                <a:latin typeface="+mn-lt"/>
              </a:rPr>
              <a:t>DatasetExperiment</a:t>
            </a:r>
            <a:r>
              <a:rPr lang="en-US" sz="1800" b="0" i="0" u="none" strike="noStrike" dirty="0">
                <a:solidFill>
                  <a:srgbClr val="000000"/>
                </a:solidFill>
                <a:effectLst/>
                <a:latin typeface="+mn-lt"/>
              </a:rPr>
              <a:t> object.</a:t>
            </a:r>
            <a:endParaRPr lang="en-US" b="0" dirty="0">
              <a:effectLst/>
              <a:latin typeface="+mn-l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45</a:t>
            </a:fld>
            <a:endParaRPr lang="en-US"/>
          </a:p>
        </p:txBody>
      </p:sp>
    </p:spTree>
    <p:extLst>
      <p:ext uri="{BB962C8B-B14F-4D97-AF65-F5344CB8AC3E}">
        <p14:creationId xmlns:p14="http://schemas.microsoft.com/office/powerpoint/2010/main" val="1682771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br>
              <a:rPr lang="en-US" sz="1800" b="0" dirty="0">
                <a:effectLst/>
                <a:latin typeface="+mn-lt"/>
              </a:rPr>
            </a:br>
            <a:r>
              <a:rPr lang="en-US" sz="1800" b="0" i="0" u="none" strike="noStrike" dirty="0">
                <a:solidFill>
                  <a:srgbClr val="000000"/>
                </a:solidFill>
                <a:effectLst/>
                <a:latin typeface="+mn-lt"/>
              </a:rPr>
              <a:t>All these 3 matrices are interconnected and contained into the </a:t>
            </a:r>
            <a:r>
              <a:rPr lang="en-US" sz="1800" b="1" i="0" u="none" strike="noStrike" dirty="0">
                <a:solidFill>
                  <a:srgbClr val="000000"/>
                </a:solidFill>
                <a:effectLst/>
                <a:latin typeface="+mn-lt"/>
              </a:rPr>
              <a:t>DatasetExperiment</a:t>
            </a:r>
            <a:r>
              <a:rPr lang="en-US" sz="1800" b="0" i="0" u="none" strike="noStrike" dirty="0">
                <a:solidFill>
                  <a:srgbClr val="000000"/>
                </a:solidFill>
                <a:effectLst/>
                <a:latin typeface="+mn-lt"/>
              </a:rPr>
              <a:t> object.</a:t>
            </a:r>
          </a:p>
          <a:p>
            <a:pPr marR="629996" rtl="0">
              <a:spcBef>
                <a:spcPts val="0"/>
              </a:spcBef>
              <a:spcAft>
                <a:spcPts val="0"/>
              </a:spcAft>
            </a:pPr>
            <a:endParaRPr lang="en-US" sz="1800" b="0" i="0" u="none" strike="noStrike" dirty="0">
              <a:solidFill>
                <a:srgbClr val="000000"/>
              </a:solidFill>
              <a:effectLst/>
              <a:latin typeface="+mn-lt"/>
            </a:endParaRPr>
          </a:p>
          <a:p>
            <a:pPr marR="629996" rtl="0">
              <a:spcBef>
                <a:spcPts val="0"/>
              </a:spcBef>
              <a:spcAft>
                <a:spcPts val="0"/>
              </a:spcAft>
            </a:pPr>
            <a:r>
              <a:rPr lang="en-US" sz="1800" b="0" i="0" u="none" strike="noStrike" dirty="0" err="1">
                <a:solidFill>
                  <a:srgbClr val="000000"/>
                </a:solidFill>
                <a:effectLst/>
                <a:latin typeface="Constantia" panose="02030602050306030303" pitchFamily="18" charset="0"/>
              </a:rPr>
              <a:t>Structoolbox</a:t>
            </a:r>
            <a:r>
              <a:rPr lang="en-US" sz="1800" b="0" i="0" u="none" strike="noStrike" dirty="0">
                <a:solidFill>
                  <a:srgbClr val="000000"/>
                </a:solidFill>
                <a:effectLst/>
                <a:latin typeface="Constantia" panose="02030602050306030303" pitchFamily="18" charset="0"/>
              </a:rPr>
              <a:t> also</a:t>
            </a:r>
            <a:endParaRPr lang="en-US" sz="1800" b="0" dirty="0">
              <a:effectLst/>
              <a:latin typeface="+mn-l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46</a:t>
            </a:fld>
            <a:endParaRPr lang="en-US"/>
          </a:p>
        </p:txBody>
      </p:sp>
    </p:spTree>
    <p:extLst>
      <p:ext uri="{BB962C8B-B14F-4D97-AF65-F5344CB8AC3E}">
        <p14:creationId xmlns:p14="http://schemas.microsoft.com/office/powerpoint/2010/main" val="1335013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a:t>
            </a:r>
            <a:r>
              <a:rPr lang="en-US" sz="1200" b="1" i="0" u="none" strike="noStrike" dirty="0">
                <a:solidFill>
                  <a:srgbClr val="000000"/>
                </a:solidFill>
                <a:effectLst/>
                <a:latin typeface="Constantia" panose="02030602050306030303" pitchFamily="18" charset="0"/>
              </a:rPr>
              <a:t>working</a:t>
            </a:r>
            <a:r>
              <a:rPr lang="en-US" sz="1200" b="0" i="0" u="none" strike="noStrike" dirty="0">
                <a:solidFill>
                  <a:srgbClr val="000000"/>
                </a:solidFill>
                <a:effectLst/>
                <a:latin typeface="Constantia" panose="02030602050306030303" pitchFamily="18" charset="0"/>
              </a:rPr>
              <a:t>, </a:t>
            </a:r>
            <a:r>
              <a:rPr lang="en-US" sz="1200" b="1" i="0" u="none" strike="noStrike" dirty="0">
                <a:solidFill>
                  <a:srgbClr val="000000"/>
                </a:solidFill>
                <a:effectLst/>
                <a:latin typeface="Constantia" panose="02030602050306030303" pitchFamily="18" charset="0"/>
              </a:rPr>
              <a:t>transforming</a:t>
            </a:r>
            <a:r>
              <a:rPr lang="en-US" sz="1200" b="0" i="0" u="none" strike="noStrike" dirty="0">
                <a:solidFill>
                  <a:srgbClr val="000000"/>
                </a:solidFill>
                <a:effectLst/>
                <a:latin typeface="Constantia" panose="02030602050306030303" pitchFamily="18" charset="0"/>
              </a:rPr>
              <a:t> and </a:t>
            </a:r>
            <a:r>
              <a:rPr lang="en-US" sz="1200" b="1" i="0" u="none" strike="noStrike" dirty="0">
                <a:solidFill>
                  <a:srgbClr val="000000"/>
                </a:solidFill>
                <a:effectLst/>
                <a:latin typeface="Constantia" panose="02030602050306030303" pitchFamily="18" charset="0"/>
              </a:rPr>
              <a:t>plotting</a:t>
            </a:r>
            <a:r>
              <a:rPr lang="en-US" sz="1200" b="0" i="0" u="none" strike="noStrike" dirty="0">
                <a:solidFill>
                  <a:srgbClr val="000000"/>
                </a:solidFill>
                <a:effectLst/>
                <a:latin typeface="Constantia" panose="02030602050306030303" pitchFamily="18" charset="0"/>
              </a:rPr>
              <a:t>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47</a:t>
            </a:fld>
            <a:endParaRPr lang="en-US"/>
          </a:p>
        </p:txBody>
      </p:sp>
    </p:spTree>
    <p:extLst>
      <p:ext uri="{BB962C8B-B14F-4D97-AF65-F5344CB8AC3E}">
        <p14:creationId xmlns:p14="http://schemas.microsoft.com/office/powerpoint/2010/main" val="15013650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a:t>
            </a:r>
            <a:r>
              <a:rPr lang="en-US" sz="1200" b="1" i="0" u="none" strike="noStrike" dirty="0">
                <a:solidFill>
                  <a:srgbClr val="000000"/>
                </a:solidFill>
                <a:effectLst/>
                <a:latin typeface="Constantia" panose="02030602050306030303" pitchFamily="18" charset="0"/>
              </a:rPr>
              <a:t>working</a:t>
            </a:r>
            <a:r>
              <a:rPr lang="en-US" sz="1200" b="0" i="0" u="none" strike="noStrike" dirty="0">
                <a:solidFill>
                  <a:srgbClr val="000000"/>
                </a:solidFill>
                <a:effectLst/>
                <a:latin typeface="Constantia" panose="02030602050306030303" pitchFamily="18" charset="0"/>
              </a:rPr>
              <a:t>, </a:t>
            </a:r>
            <a:r>
              <a:rPr lang="en-US" sz="1200" b="1" i="0" u="none" strike="noStrike" dirty="0">
                <a:solidFill>
                  <a:srgbClr val="000000"/>
                </a:solidFill>
                <a:effectLst/>
                <a:latin typeface="Constantia" panose="02030602050306030303" pitchFamily="18" charset="0"/>
              </a:rPr>
              <a:t>transforming</a:t>
            </a:r>
            <a:r>
              <a:rPr lang="en-US" sz="1200" b="0" i="0" u="none" strike="noStrike" dirty="0">
                <a:solidFill>
                  <a:srgbClr val="000000"/>
                </a:solidFill>
                <a:effectLst/>
                <a:latin typeface="Constantia" panose="02030602050306030303" pitchFamily="18" charset="0"/>
              </a:rPr>
              <a:t> and </a:t>
            </a:r>
            <a:r>
              <a:rPr lang="en-US" sz="1200" b="1" i="0" u="none" strike="noStrike" dirty="0">
                <a:solidFill>
                  <a:srgbClr val="000000"/>
                </a:solidFill>
                <a:effectLst/>
                <a:latin typeface="Constantia" panose="02030602050306030303" pitchFamily="18" charset="0"/>
              </a:rPr>
              <a:t>plotting</a:t>
            </a:r>
            <a:r>
              <a:rPr lang="en-US" sz="1200" b="0" i="0" u="none" strike="noStrike" dirty="0">
                <a:solidFill>
                  <a:srgbClr val="000000"/>
                </a:solidFill>
                <a:effectLst/>
                <a:latin typeface="Constantia" panose="02030602050306030303" pitchFamily="18" charset="0"/>
              </a:rPr>
              <a:t> with the DatasetExperiment object.</a:t>
            </a:r>
            <a:endParaRPr lang="en-US" b="0" dirty="0">
              <a:effectLs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48</a:t>
            </a:fld>
            <a:endParaRPr lang="en-US"/>
          </a:p>
        </p:txBody>
      </p:sp>
    </p:spTree>
    <p:extLst>
      <p:ext uri="{BB962C8B-B14F-4D97-AF65-F5344CB8AC3E}">
        <p14:creationId xmlns:p14="http://schemas.microsoft.com/office/powerpoint/2010/main" val="4106403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a:t>
            </a:r>
            <a:r>
              <a:rPr lang="en-US" sz="1200" b="1" i="0" u="none" strike="noStrike" dirty="0">
                <a:solidFill>
                  <a:srgbClr val="000000"/>
                </a:solidFill>
                <a:effectLst/>
                <a:latin typeface="Constantia" panose="02030602050306030303" pitchFamily="18" charset="0"/>
              </a:rPr>
              <a:t>working</a:t>
            </a:r>
            <a:r>
              <a:rPr lang="en-US" sz="1200" b="0" i="0" u="none" strike="noStrike" dirty="0">
                <a:solidFill>
                  <a:srgbClr val="000000"/>
                </a:solidFill>
                <a:effectLst/>
                <a:latin typeface="Constantia" panose="02030602050306030303" pitchFamily="18" charset="0"/>
              </a:rPr>
              <a:t>, </a:t>
            </a:r>
            <a:r>
              <a:rPr lang="en-US" sz="1200" b="1" i="0" u="none" strike="noStrike" dirty="0">
                <a:solidFill>
                  <a:srgbClr val="000000"/>
                </a:solidFill>
                <a:effectLst/>
                <a:latin typeface="Constantia" panose="02030602050306030303" pitchFamily="18" charset="0"/>
              </a:rPr>
              <a:t>transforming</a:t>
            </a:r>
            <a:r>
              <a:rPr lang="en-US" sz="1200" b="0" i="0" u="none" strike="noStrike" dirty="0">
                <a:solidFill>
                  <a:srgbClr val="000000"/>
                </a:solidFill>
                <a:effectLst/>
                <a:latin typeface="Constantia" panose="02030602050306030303" pitchFamily="18" charset="0"/>
              </a:rPr>
              <a:t> and </a:t>
            </a:r>
            <a:r>
              <a:rPr lang="en-US" sz="1200" b="1" i="0" u="none" strike="noStrike" dirty="0">
                <a:solidFill>
                  <a:srgbClr val="000000"/>
                </a:solidFill>
                <a:effectLst/>
                <a:latin typeface="Constantia" panose="02030602050306030303" pitchFamily="18" charset="0"/>
              </a:rPr>
              <a:t>plotting</a:t>
            </a:r>
            <a:r>
              <a:rPr lang="en-US" sz="1200" b="0" i="0" u="none" strike="noStrike" dirty="0">
                <a:solidFill>
                  <a:srgbClr val="000000"/>
                </a:solidFill>
                <a:effectLst/>
                <a:latin typeface="Constantia" panose="02030602050306030303" pitchFamily="18" charset="0"/>
              </a:rPr>
              <a:t> with the DatasetExperiment object.</a:t>
            </a:r>
            <a:endParaRPr lang="en-US" b="0" dirty="0">
              <a:effectLs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49</a:t>
            </a:fld>
            <a:endParaRPr lang="en-US"/>
          </a:p>
        </p:txBody>
      </p:sp>
    </p:spTree>
    <p:extLst>
      <p:ext uri="{BB962C8B-B14F-4D97-AF65-F5344CB8AC3E}">
        <p14:creationId xmlns:p14="http://schemas.microsoft.com/office/powerpoint/2010/main" val="222221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To quantify the metabolites there are usually 2 methods. </a:t>
            </a:r>
            <a:r>
              <a:rPr lang="en-US" sz="1800" b="1" i="0" u="none" strike="noStrike" dirty="0">
                <a:solidFill>
                  <a:srgbClr val="000000"/>
                </a:solidFill>
                <a:effectLst/>
                <a:latin typeface="Constantia" panose="02030602050306030303" pitchFamily="18" charset="0"/>
              </a:rPr>
              <a:t>Mass Spectrometry </a:t>
            </a: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Nuclear Magnetic Resonance Spectroscopy</a:t>
            </a:r>
            <a:r>
              <a:rPr lang="en-US" sz="1800" b="0" i="0" u="none" strike="noStrike" dirty="0">
                <a:solidFill>
                  <a:srgbClr val="000000"/>
                </a:solidFill>
                <a:effectLst/>
                <a:latin typeface="Constantia" panose="02030602050306030303" pitchFamily="18" charset="0"/>
              </a:rPr>
              <a:t>.</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general idea is that </a:t>
            </a:r>
            <a:r>
              <a:rPr lang="en-US" sz="1800" b="1" i="0" u="none" strike="noStrike" dirty="0">
                <a:solidFill>
                  <a:srgbClr val="000000"/>
                </a:solidFill>
                <a:effectLst/>
                <a:latin typeface="Constantia" panose="02030602050306030303" pitchFamily="18" charset="0"/>
              </a:rPr>
              <a:t>MS </a:t>
            </a:r>
            <a:r>
              <a:rPr lang="en-US" sz="1800" b="0" i="0" u="none" strike="noStrike" dirty="0">
                <a:solidFill>
                  <a:srgbClr val="000000"/>
                </a:solidFill>
                <a:effectLst/>
                <a:latin typeface="Constantia" panose="02030602050306030303" pitchFamily="18" charset="0"/>
              </a:rPr>
              <a:t>ionizes molecules and separates them based on their mass-to-charge ratio (m/z). By analyzing the resulting spectrum, we can identify and quantify metabolites. </a:t>
            </a: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NMR </a:t>
            </a:r>
            <a:r>
              <a:rPr lang="en-US" sz="1800" b="0" i="0" u="none" strike="noStrike" dirty="0">
                <a:solidFill>
                  <a:srgbClr val="000000"/>
                </a:solidFill>
                <a:effectLst/>
                <a:latin typeface="Constantia" panose="02030602050306030303" pitchFamily="18" charset="0"/>
              </a:rPr>
              <a:t>uses a strong magnetic field to probe the local magnetic environment around atoms within molecules.</a:t>
            </a:r>
            <a:endParaRPr lang="en-US" b="0" dirty="0">
              <a:effectLst/>
            </a:endParaRPr>
          </a:p>
          <a:p>
            <a:br>
              <a:rPr lang="en-US" dirty="0"/>
            </a:br>
            <a:endParaRPr lang="es-ES"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5</a:t>
            </a:fld>
            <a:endParaRPr lang="en-US"/>
          </a:p>
        </p:txBody>
      </p:sp>
    </p:spTree>
    <p:extLst>
      <p:ext uri="{BB962C8B-B14F-4D97-AF65-F5344CB8AC3E}">
        <p14:creationId xmlns:p14="http://schemas.microsoft.com/office/powerpoint/2010/main" val="745071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a:t>
            </a:r>
            <a:r>
              <a:rPr lang="en-US" sz="1200" b="1" i="0" u="none" strike="noStrike" dirty="0">
                <a:solidFill>
                  <a:srgbClr val="000000"/>
                </a:solidFill>
                <a:effectLst/>
                <a:latin typeface="Constantia" panose="02030602050306030303" pitchFamily="18" charset="0"/>
              </a:rPr>
              <a:t>working</a:t>
            </a:r>
            <a:r>
              <a:rPr lang="en-US" sz="1200" b="0" i="0" u="none" strike="noStrike" dirty="0">
                <a:solidFill>
                  <a:srgbClr val="000000"/>
                </a:solidFill>
                <a:effectLst/>
                <a:latin typeface="Constantia" panose="02030602050306030303" pitchFamily="18" charset="0"/>
              </a:rPr>
              <a:t>, </a:t>
            </a:r>
            <a:r>
              <a:rPr lang="en-US" sz="1200" b="1" i="0" u="none" strike="noStrike" dirty="0">
                <a:solidFill>
                  <a:srgbClr val="000000"/>
                </a:solidFill>
                <a:effectLst/>
                <a:latin typeface="Constantia" panose="02030602050306030303" pitchFamily="18" charset="0"/>
              </a:rPr>
              <a:t>transforming</a:t>
            </a:r>
            <a:r>
              <a:rPr lang="en-US" sz="1200" b="0" i="0" u="none" strike="noStrike" dirty="0">
                <a:solidFill>
                  <a:srgbClr val="000000"/>
                </a:solidFill>
                <a:effectLst/>
                <a:latin typeface="Constantia" panose="02030602050306030303" pitchFamily="18" charset="0"/>
              </a:rPr>
              <a:t> and </a:t>
            </a:r>
            <a:r>
              <a:rPr lang="en-US" sz="1200" b="1" i="0" u="none" strike="noStrike" dirty="0">
                <a:solidFill>
                  <a:srgbClr val="000000"/>
                </a:solidFill>
                <a:effectLst/>
                <a:latin typeface="Constantia" panose="02030602050306030303" pitchFamily="18" charset="0"/>
              </a:rPr>
              <a:t>plotting</a:t>
            </a:r>
            <a:r>
              <a:rPr lang="en-US" sz="1200" b="0" i="0" u="none" strike="noStrike" dirty="0">
                <a:solidFill>
                  <a:srgbClr val="000000"/>
                </a:solidFill>
                <a:effectLst/>
                <a:latin typeface="Constantia" panose="02030602050306030303" pitchFamily="18" charset="0"/>
              </a:rPr>
              <a:t> with the DatasetExperiment object.</a:t>
            </a:r>
            <a:endParaRPr lang="en-US" b="0" dirty="0">
              <a:effectLs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50</a:t>
            </a:fld>
            <a:endParaRPr lang="en-US"/>
          </a:p>
        </p:txBody>
      </p:sp>
    </p:spTree>
    <p:extLst>
      <p:ext uri="{BB962C8B-B14F-4D97-AF65-F5344CB8AC3E}">
        <p14:creationId xmlns:p14="http://schemas.microsoft.com/office/powerpoint/2010/main" val="30870964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a:t>
            </a:r>
            <a:r>
              <a:rPr lang="en-US" sz="1200" b="1" i="0" u="none" strike="noStrike" dirty="0">
                <a:solidFill>
                  <a:srgbClr val="000000"/>
                </a:solidFill>
                <a:effectLst/>
                <a:latin typeface="Constantia" panose="02030602050306030303" pitchFamily="18" charset="0"/>
              </a:rPr>
              <a:t>working</a:t>
            </a:r>
            <a:r>
              <a:rPr lang="en-US" sz="1200" b="0" i="0" u="none" strike="noStrike" dirty="0">
                <a:solidFill>
                  <a:srgbClr val="000000"/>
                </a:solidFill>
                <a:effectLst/>
                <a:latin typeface="Constantia" panose="02030602050306030303" pitchFamily="18" charset="0"/>
              </a:rPr>
              <a:t>, </a:t>
            </a:r>
            <a:r>
              <a:rPr lang="en-US" sz="1200" b="1" i="0" u="none" strike="noStrike" dirty="0">
                <a:solidFill>
                  <a:srgbClr val="000000"/>
                </a:solidFill>
                <a:effectLst/>
                <a:latin typeface="Constantia" panose="02030602050306030303" pitchFamily="18" charset="0"/>
              </a:rPr>
              <a:t>transforming</a:t>
            </a:r>
            <a:r>
              <a:rPr lang="en-US" sz="1200" b="0" i="0" u="none" strike="noStrike" dirty="0">
                <a:solidFill>
                  <a:srgbClr val="000000"/>
                </a:solidFill>
                <a:effectLst/>
                <a:latin typeface="Constantia" panose="02030602050306030303" pitchFamily="18" charset="0"/>
              </a:rPr>
              <a:t> and </a:t>
            </a:r>
            <a:r>
              <a:rPr lang="en-US" sz="1200" b="1" i="0" u="none" strike="noStrike" dirty="0">
                <a:solidFill>
                  <a:srgbClr val="000000"/>
                </a:solidFill>
                <a:effectLst/>
                <a:latin typeface="Constantia" panose="02030602050306030303" pitchFamily="18" charset="0"/>
              </a:rPr>
              <a:t>plotting</a:t>
            </a:r>
            <a:r>
              <a:rPr lang="en-US" sz="1200" b="0" i="0" u="none" strike="noStrike" dirty="0">
                <a:solidFill>
                  <a:srgbClr val="000000"/>
                </a:solidFill>
                <a:effectLst/>
                <a:latin typeface="Constantia" panose="02030602050306030303" pitchFamily="18" charset="0"/>
              </a:rPr>
              <a:t> with the DatasetExperiment object.</a:t>
            </a:r>
            <a:endParaRPr lang="en-US" b="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then we have the Targets package.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51</a:t>
            </a:fld>
            <a:endParaRPr lang="en-US"/>
          </a:p>
        </p:txBody>
      </p:sp>
    </p:spTree>
    <p:extLst>
      <p:ext uri="{BB962C8B-B14F-4D97-AF65-F5344CB8AC3E}">
        <p14:creationId xmlns:p14="http://schemas.microsoft.com/office/powerpoint/2010/main" val="2018465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then we have the Targets package.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52</a:t>
            </a:fld>
            <a:endParaRPr lang="en-US"/>
          </a:p>
        </p:txBody>
      </p:sp>
    </p:spTree>
    <p:extLst>
      <p:ext uri="{BB962C8B-B14F-4D97-AF65-F5344CB8AC3E}">
        <p14:creationId xmlns:p14="http://schemas.microsoft.com/office/powerpoint/2010/main" val="467016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is a Make-like pipeline tool package that orchestrates the execution of what he calls “targets”.</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These targets </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53</a:t>
            </a:fld>
            <a:endParaRPr lang="en-US"/>
          </a:p>
        </p:txBody>
      </p:sp>
    </p:spTree>
    <p:extLst>
      <p:ext uri="{BB962C8B-B14F-4D97-AF65-F5344CB8AC3E}">
        <p14:creationId xmlns:p14="http://schemas.microsoft.com/office/powerpoint/2010/main" val="2674552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These targets are steps, and each step performs a function.</a:t>
            </a:r>
          </a:p>
          <a:p>
            <a:pPr marR="629996" rtl="0">
              <a:spcBef>
                <a:spcPts val="0"/>
              </a:spcBef>
              <a:spcAft>
                <a:spcPts val="0"/>
              </a:spcAft>
            </a:pPr>
            <a:br>
              <a:rPr lang="en-US" sz="1800" dirty="0"/>
            </a:br>
            <a:r>
              <a:rPr lang="en-US" sz="1800" b="0" i="0" u="none" strike="noStrike" dirty="0">
                <a:solidFill>
                  <a:srgbClr val="000000"/>
                </a:solidFill>
                <a:effectLst/>
                <a:latin typeface="Constantia" panose="02030602050306030303" pitchFamily="18" charset="0"/>
              </a:rPr>
              <a:t>All of the instructions are in a file that the package reads and executes.</a:t>
            </a:r>
            <a:endParaRPr lang="en-US" b="0" dirty="0">
              <a:effectLst/>
            </a:endParaRPr>
          </a:p>
          <a:p>
            <a:pPr marR="629996" rtl="0">
              <a:spcBef>
                <a:spcPts val="0"/>
              </a:spcBef>
              <a:spcAft>
                <a:spcPts val="0"/>
              </a:spcAft>
            </a:pPr>
            <a:br>
              <a:rPr lang="en-US" dirty="0"/>
            </a:br>
            <a:r>
              <a:rPr lang="en-US" sz="1800" b="0" i="0" u="none" strike="noStrike" dirty="0">
                <a:solidFill>
                  <a:srgbClr val="000000"/>
                </a:solidFill>
                <a:effectLst/>
                <a:latin typeface="Constantia" panose="02030602050306030303" pitchFamily="18" charset="0"/>
              </a:rPr>
              <a:t>This example shows the creation of a model, </a:t>
            </a:r>
            <a:r>
              <a:rPr lang="en-US" sz="1800" b="1" i="0" u="none" strike="noStrike" dirty="0">
                <a:solidFill>
                  <a:srgbClr val="000000"/>
                </a:solidFill>
                <a:effectLst/>
                <a:latin typeface="Constantia" panose="02030602050306030303" pitchFamily="18" charset="0"/>
              </a:rPr>
              <a:t>then</a:t>
            </a:r>
            <a:r>
              <a:rPr lang="en-US" sz="1800" b="0" i="0" u="none" strike="noStrike" dirty="0">
                <a:solidFill>
                  <a:srgbClr val="000000"/>
                </a:solidFill>
                <a:effectLst/>
                <a:latin typeface="Constantia" panose="02030602050306030303" pitchFamily="18" charset="0"/>
              </a:rPr>
              <a:t> it creates a </a:t>
            </a:r>
            <a:r>
              <a:rPr lang="en-US" sz="1800" b="1" i="0" u="none" strike="noStrike" dirty="0">
                <a:solidFill>
                  <a:srgbClr val="000000"/>
                </a:solidFill>
                <a:effectLst/>
                <a:latin typeface="Constantia" panose="02030602050306030303" pitchFamily="18" charset="0"/>
              </a:rPr>
              <a:t>plot</a:t>
            </a:r>
            <a:r>
              <a:rPr lang="en-US" sz="1800" b="0" i="0" u="none" strike="noStrike" dirty="0">
                <a:solidFill>
                  <a:srgbClr val="000000"/>
                </a:solidFill>
                <a:effectLst/>
                <a:latin typeface="Constantia" panose="02030602050306030303" pitchFamily="18" charset="0"/>
              </a:rPr>
              <a:t> to visualize the model. Once executed, if we change the plot code, the package knows that the code has changed and next time the pipeline is executed it will only execute the nodes that are outdated instead of all the pipeline again.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54</a:t>
            </a:fld>
            <a:endParaRPr lang="en-US"/>
          </a:p>
        </p:txBody>
      </p:sp>
    </p:spTree>
    <p:extLst>
      <p:ext uri="{BB962C8B-B14F-4D97-AF65-F5344CB8AC3E}">
        <p14:creationId xmlns:p14="http://schemas.microsoft.com/office/powerpoint/2010/main" val="1932257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This example shows the creation of a model, </a:t>
            </a:r>
            <a:r>
              <a:rPr lang="en-US" sz="1200" b="1" i="0" u="none" strike="noStrike" dirty="0">
                <a:solidFill>
                  <a:srgbClr val="000000"/>
                </a:solidFill>
                <a:effectLst/>
                <a:latin typeface="Constantia" panose="02030602050306030303" pitchFamily="18" charset="0"/>
              </a:rPr>
              <a:t>then</a:t>
            </a:r>
            <a:r>
              <a:rPr lang="en-US" sz="1200" b="0" i="0" u="none" strike="noStrike" dirty="0">
                <a:solidFill>
                  <a:srgbClr val="000000"/>
                </a:solidFill>
                <a:effectLst/>
                <a:latin typeface="Constantia" panose="02030602050306030303" pitchFamily="18" charset="0"/>
              </a:rPr>
              <a:t> it creates a </a:t>
            </a:r>
            <a:r>
              <a:rPr lang="en-US" sz="1200" b="1" i="0" u="none" strike="noStrike" dirty="0">
                <a:solidFill>
                  <a:srgbClr val="000000"/>
                </a:solidFill>
                <a:effectLst/>
                <a:latin typeface="Constantia" panose="02030602050306030303" pitchFamily="18" charset="0"/>
              </a:rPr>
              <a:t>plot</a:t>
            </a:r>
            <a:r>
              <a:rPr lang="en-US" sz="1200" b="0" i="0" u="none" strike="noStrike" dirty="0">
                <a:solidFill>
                  <a:srgbClr val="000000"/>
                </a:solidFill>
                <a:effectLst/>
                <a:latin typeface="Constantia" panose="02030602050306030303" pitchFamily="18" charset="0"/>
              </a:rPr>
              <a:t> to visualize the model. </a:t>
            </a:r>
          </a:p>
          <a:p>
            <a:pPr marR="629996" rtl="0">
              <a:spcBef>
                <a:spcPts val="0"/>
              </a:spcBef>
              <a:spcAft>
                <a:spcPts val="0"/>
              </a:spcAft>
            </a:pPr>
            <a:endParaRPr lang="en-US" sz="12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Once executed, if we change the plot code, the package knows that the code has changed and next time the pipeline is executed it will only execute the nodes that are outdated instead of all the pipeline again.</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55</a:t>
            </a:fld>
            <a:endParaRPr lang="en-US"/>
          </a:p>
        </p:txBody>
      </p:sp>
    </p:spTree>
    <p:extLst>
      <p:ext uri="{BB962C8B-B14F-4D97-AF65-F5344CB8AC3E}">
        <p14:creationId xmlns:p14="http://schemas.microsoft.com/office/powerpoint/2010/main" val="17918976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Once executed, if we </a:t>
            </a:r>
            <a:r>
              <a:rPr lang="en-US" sz="1800" b="1" i="0" u="none" strike="noStrike" dirty="0">
                <a:solidFill>
                  <a:srgbClr val="000000"/>
                </a:solidFill>
                <a:effectLst/>
                <a:latin typeface="Constantia" panose="02030602050306030303" pitchFamily="18" charset="0"/>
              </a:rPr>
              <a:t>change</a:t>
            </a:r>
            <a:r>
              <a:rPr lang="en-US" sz="1800" b="0" i="0" u="none" strike="noStrike" dirty="0">
                <a:solidFill>
                  <a:srgbClr val="000000"/>
                </a:solidFill>
                <a:effectLst/>
                <a:latin typeface="Constantia" panose="02030602050306030303" pitchFamily="18" charset="0"/>
              </a:rPr>
              <a:t> the plot code, the package knows that the code has changed and next time the pipeline is </a:t>
            </a:r>
            <a:r>
              <a:rPr lang="en-US" sz="1800" b="1" i="0" u="none" strike="noStrike" dirty="0">
                <a:solidFill>
                  <a:srgbClr val="000000"/>
                </a:solidFill>
                <a:effectLst/>
                <a:latin typeface="Constantia" panose="02030602050306030303" pitchFamily="18" charset="0"/>
              </a:rPr>
              <a:t>executed</a:t>
            </a:r>
            <a:r>
              <a:rPr lang="en-US" sz="1800" b="0" i="0" u="none" strike="noStrike" dirty="0">
                <a:solidFill>
                  <a:srgbClr val="000000"/>
                </a:solidFill>
                <a:effectLst/>
                <a:latin typeface="Constantia" panose="02030602050306030303" pitchFamily="18" charset="0"/>
              </a:rPr>
              <a:t> it will only execute the nodes that are outdated instead of all the pipeline again.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56</a:t>
            </a:fld>
            <a:endParaRPr lang="en-US"/>
          </a:p>
        </p:txBody>
      </p:sp>
    </p:spTree>
    <p:extLst>
      <p:ext uri="{BB962C8B-B14F-4D97-AF65-F5344CB8AC3E}">
        <p14:creationId xmlns:p14="http://schemas.microsoft.com/office/powerpoint/2010/main" val="2265587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Once executed, if we </a:t>
            </a:r>
            <a:r>
              <a:rPr lang="en-US" sz="1800" b="1" i="0" u="none" strike="noStrike" dirty="0">
                <a:solidFill>
                  <a:srgbClr val="000000"/>
                </a:solidFill>
                <a:effectLst/>
                <a:latin typeface="Constantia" panose="02030602050306030303" pitchFamily="18" charset="0"/>
              </a:rPr>
              <a:t>change</a:t>
            </a:r>
            <a:r>
              <a:rPr lang="en-US" sz="1800" b="0" i="0" u="none" strike="noStrike" dirty="0">
                <a:solidFill>
                  <a:srgbClr val="000000"/>
                </a:solidFill>
                <a:effectLst/>
                <a:latin typeface="Constantia" panose="02030602050306030303" pitchFamily="18" charset="0"/>
              </a:rPr>
              <a:t> the plot code, the package knows that the code has changed and next time the pipeline is </a:t>
            </a:r>
            <a:r>
              <a:rPr lang="en-US" sz="1800" b="1" i="0" u="none" strike="noStrike" dirty="0">
                <a:solidFill>
                  <a:srgbClr val="000000"/>
                </a:solidFill>
                <a:effectLst/>
                <a:latin typeface="Constantia" panose="02030602050306030303" pitchFamily="18" charset="0"/>
              </a:rPr>
              <a:t>executed</a:t>
            </a:r>
            <a:r>
              <a:rPr lang="en-US" sz="1800" b="0" i="0" u="none" strike="noStrike" dirty="0">
                <a:solidFill>
                  <a:srgbClr val="000000"/>
                </a:solidFill>
                <a:effectLst/>
                <a:latin typeface="Constantia" panose="02030602050306030303" pitchFamily="18" charset="0"/>
              </a:rPr>
              <a:t> it will only execute the nodes that are outdated instead of all the pipeline again.</a:t>
            </a:r>
            <a:endParaRPr lang="en-US" sz="1800" b="0" dirty="0">
              <a:effectLst/>
            </a:endParaRPr>
          </a:p>
          <a:p>
            <a:br>
              <a:rPr lang="en-US" dirty="0"/>
            </a:br>
            <a:r>
              <a:rPr lang="en-US" sz="1800" b="0" i="0" u="none" strike="noStrike" dirty="0">
                <a:solidFill>
                  <a:srgbClr val="000000"/>
                </a:solidFill>
                <a:effectLst/>
                <a:latin typeface="Constantia" panose="02030602050306030303" pitchFamily="18" charset="0"/>
              </a:rPr>
              <a:t>And now the package. </a:t>
            </a:r>
            <a:r>
              <a:rPr lang="en-US" sz="1800" b="0" i="0" u="none" strike="noStrike" dirty="0" err="1">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uses those 2 packages and many more to make the creation of these pipelines a lot easier.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57</a:t>
            </a:fld>
            <a:endParaRPr lang="en-US"/>
          </a:p>
        </p:txBody>
      </p:sp>
    </p:spTree>
    <p:extLst>
      <p:ext uri="{BB962C8B-B14F-4D97-AF65-F5344CB8AC3E}">
        <p14:creationId xmlns:p14="http://schemas.microsoft.com/office/powerpoint/2010/main" val="3748714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629996"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now the package. </a:t>
            </a:r>
            <a:r>
              <a:rPr lang="en-US" sz="1800" b="0" i="0" u="none" strike="noStrike" dirty="0" err="1">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uses those 2 packages and many more to make the creation of these pipelines a lot easier.</a:t>
            </a:r>
            <a:endParaRPr lang="en-US" sz="1800"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we have all these methods used for metabolomics. We included onto </a:t>
            </a:r>
            <a:r>
              <a:rPr lang="en-US" sz="1800" b="1" i="0" u="none" strike="noStrike" dirty="0">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the following ones. And all this methods are compressed into the steps functions.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58</a:t>
            </a:fld>
            <a:endParaRPr lang="en-US"/>
          </a:p>
        </p:txBody>
      </p:sp>
    </p:spTree>
    <p:extLst>
      <p:ext uri="{BB962C8B-B14F-4D97-AF65-F5344CB8AC3E}">
        <p14:creationId xmlns:p14="http://schemas.microsoft.com/office/powerpoint/2010/main" val="701345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we have all these methods used for metabolomics. We included onto </a:t>
            </a:r>
            <a:r>
              <a:rPr lang="en-US" sz="1800" b="1" i="0" u="none" strike="noStrike" dirty="0">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the following ones. All this methods are compressed into the steps functions. </a:t>
            </a:r>
            <a:endParaRPr lang="en-US" sz="1800" b="0" dirty="0">
              <a:effectLst/>
            </a:endParaRPr>
          </a:p>
          <a:p>
            <a:endParaRPr lang="en-US" dirty="0"/>
          </a:p>
          <a:p>
            <a:r>
              <a:rPr lang="en-US" dirty="0"/>
              <a:t>Lets make an example of a pipeline using metaboPipe</a:t>
            </a:r>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59</a:t>
            </a:fld>
            <a:endParaRPr lang="en-US"/>
          </a:p>
        </p:txBody>
      </p:sp>
    </p:spTree>
    <p:extLst>
      <p:ext uri="{BB962C8B-B14F-4D97-AF65-F5344CB8AC3E}">
        <p14:creationId xmlns:p14="http://schemas.microsoft.com/office/powerpoint/2010/main" val="3765089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data they generate differ, but eventually converge to a matrix representing samples versus features, with values indicating abundance. To obtain this matrix, a series of transformations are applied to the data that we are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call </a:t>
            </a:r>
            <a:r>
              <a:rPr lang="en-US" sz="1800" b="1" i="0" u="none" strike="noStrike" dirty="0">
                <a:solidFill>
                  <a:srgbClr val="000000"/>
                </a:solidFill>
                <a:effectLst/>
                <a:latin typeface="Constantia" panose="02030602050306030303" pitchFamily="18" charset="0"/>
              </a:rPr>
              <a:t>preprocessing </a:t>
            </a:r>
            <a:r>
              <a:rPr lang="en-US" sz="1800" b="0" i="0" u="none" strike="noStrike" dirty="0">
                <a:solidFill>
                  <a:srgbClr val="000000"/>
                </a:solidFill>
                <a:effectLst/>
                <a:latin typeface="Constantia" panose="02030602050306030303" pitchFamily="18" charset="0"/>
              </a:rPr>
              <a:t>. Once this matrix is obtained there is yet work to do. This </a:t>
            </a:r>
            <a:r>
              <a:rPr lang="en-US" sz="1800" b="1" i="0" u="none" strike="noStrike" dirty="0">
                <a:solidFill>
                  <a:srgbClr val="000000"/>
                </a:solidFill>
                <a:effectLst/>
                <a:latin typeface="Constantia" panose="02030602050306030303" pitchFamily="18" charset="0"/>
              </a:rPr>
              <a:t>matrix</a:t>
            </a:r>
            <a:r>
              <a:rPr lang="en-US" sz="1800" b="0" i="0" u="none" strike="noStrike" dirty="0">
                <a:solidFill>
                  <a:srgbClr val="000000"/>
                </a:solidFill>
                <a:effectLst/>
                <a:latin typeface="Constantia" panose="02030602050306030303" pitchFamily="18" charset="0"/>
              </a:rPr>
              <a:t> must be curated so we can perform statistical analysis on it. This curation is what we call </a:t>
            </a:r>
            <a:r>
              <a:rPr lang="en-US" sz="1800" b="1" i="0" u="none" strike="noStrike" dirty="0">
                <a:solidFill>
                  <a:srgbClr val="000000"/>
                </a:solidFill>
                <a:effectLst/>
                <a:latin typeface="Constantia" panose="02030602050306030303" pitchFamily="18" charset="0"/>
              </a:rPr>
              <a:t>pretreatment</a:t>
            </a:r>
            <a:r>
              <a:rPr lang="en-US" sz="1800" b="0" i="0" u="none" strike="noStrike" dirty="0">
                <a:solidFill>
                  <a:srgbClr val="000000"/>
                </a:solidFill>
                <a:effectLst/>
                <a:latin typeface="Constantia" panose="02030602050306030303" pitchFamily="18" charset="0"/>
              </a:rPr>
              <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a:t>
            </a:fld>
            <a:endParaRPr lang="en-US"/>
          </a:p>
        </p:txBody>
      </p:sp>
    </p:spTree>
    <p:extLst>
      <p:ext uri="{BB962C8B-B14F-4D97-AF65-F5344CB8AC3E}">
        <p14:creationId xmlns:p14="http://schemas.microsoft.com/office/powerpoint/2010/main" val="1542829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we have all these methods used for metabolomics. We included onto </a:t>
            </a:r>
            <a:r>
              <a:rPr lang="en-US" sz="1800" b="1" i="0" u="none" strike="noStrike" dirty="0">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the following ones. And all this methods are compressed into the steps functions. </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L="0" marR="629996" lvl="0" indent="0" algn="l" defTabSz="914400" rtl="0" eaLnBrk="1" fontAlgn="auto" latinLnBrk="0" hangingPunct="1">
              <a:lnSpc>
                <a:spcPct val="100000"/>
              </a:lnSpc>
              <a:spcBef>
                <a:spcPts val="0"/>
              </a:spcBef>
              <a:spcAft>
                <a:spcPts val="0"/>
              </a:spcAft>
              <a:buClrTx/>
              <a:buSzTx/>
              <a:buFontTx/>
              <a:buNone/>
              <a:tabLst/>
              <a:defRPr/>
            </a:pPr>
            <a:r>
              <a:rPr lang="en-US" sz="1800" dirty="0"/>
              <a:t>Lets make an example of a pipeline using metaboPipe</a:t>
            </a:r>
            <a:br>
              <a:rPr lang="en-US" sz="1800" dirty="0"/>
            </a:br>
            <a:endParaRPr lang="en-US" sz="1800" dirty="0"/>
          </a:p>
          <a:p>
            <a:pPr marR="629996" rtl="0">
              <a:spcBef>
                <a:spcPts val="0"/>
              </a:spcBef>
              <a:spcAft>
                <a:spcPts val="0"/>
              </a:spcAft>
            </a:pPr>
            <a:endParaRPr lang="en-US" sz="1800"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60</a:t>
            </a:fld>
            <a:endParaRPr lang="en-US"/>
          </a:p>
        </p:txBody>
      </p:sp>
    </p:spTree>
    <p:extLst>
      <p:ext uri="{BB962C8B-B14F-4D97-AF65-F5344CB8AC3E}">
        <p14:creationId xmlns:p14="http://schemas.microsoft.com/office/powerpoint/2010/main" val="2843389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Lets make an example of a pipeline using metaboPipe</a:t>
            </a:r>
            <a:br>
              <a:rPr lang="en-US" sz="1800" dirty="0"/>
            </a:br>
            <a:br>
              <a:rPr lang="en-US" sz="1800" b="0" i="0" u="none" strike="noStrike" dirty="0">
                <a:solidFill>
                  <a:srgbClr val="000000"/>
                </a:solidFill>
                <a:effectLst/>
                <a:latin typeface="Constantia" panose="02030602050306030303" pitchFamily="18" charset="0"/>
              </a:rPr>
            </a:br>
            <a:r>
              <a:rPr lang="en-US" sz="1800" b="0" i="0" u="none" strike="noStrike" dirty="0">
                <a:solidFill>
                  <a:srgbClr val="000000"/>
                </a:solidFill>
                <a:effectLst/>
                <a:latin typeface="Constantia" panose="02030602050306030303" pitchFamily="18" charset="0"/>
              </a:rPr>
              <a:t>The normal creation of a pipeline would be the following:</a:t>
            </a:r>
          </a:p>
          <a:p>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First we obtain the data to be treated.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Then</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61</a:t>
            </a:fld>
            <a:endParaRPr lang="en-US"/>
          </a:p>
        </p:txBody>
      </p:sp>
    </p:spTree>
    <p:extLst>
      <p:ext uri="{BB962C8B-B14F-4D97-AF65-F5344CB8AC3E}">
        <p14:creationId xmlns:p14="http://schemas.microsoft.com/office/powerpoint/2010/main" val="3787030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normal creation of a pipeline would be the following:</a:t>
            </a:r>
          </a:p>
          <a:p>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First we obtain the data to be treated.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Then we use the utility function to create the DatasetExperiment object from the data.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The </a:t>
            </a:r>
            <a:r>
              <a:rPr lang="en-US" sz="1800" b="1" i="0" u="none" strike="noStrike" dirty="0">
                <a:solidFill>
                  <a:srgbClr val="000000"/>
                </a:solidFill>
                <a:effectLst/>
                <a:latin typeface="Constantia" panose="02030602050306030303" pitchFamily="18" charset="0"/>
              </a:rPr>
              <a:t>DatasetExperiment</a:t>
            </a:r>
            <a:r>
              <a:rPr lang="en-US" sz="18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a:t>
            </a:r>
          </a:p>
        </p:txBody>
      </p:sp>
      <p:sp>
        <p:nvSpPr>
          <p:cNvPr id="4" name="Slide Number Placeholder 3"/>
          <p:cNvSpPr>
            <a:spLocks noGrp="1"/>
          </p:cNvSpPr>
          <p:nvPr>
            <p:ph type="sldNum" sz="quarter" idx="5"/>
          </p:nvPr>
        </p:nvSpPr>
        <p:spPr/>
        <p:txBody>
          <a:bodyPr/>
          <a:lstStyle/>
          <a:p>
            <a:fld id="{942139D9-C48B-4535-B980-D1F7A45F6A43}" type="slidenum">
              <a:rPr lang="en-US" smtClean="0"/>
              <a:t>62</a:t>
            </a:fld>
            <a:endParaRPr lang="en-US"/>
          </a:p>
        </p:txBody>
      </p:sp>
    </p:spTree>
    <p:extLst>
      <p:ext uri="{BB962C8B-B14F-4D97-AF65-F5344CB8AC3E}">
        <p14:creationId xmlns:p14="http://schemas.microsoft.com/office/powerpoint/2010/main" val="3554087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normal creation of a pipeline would be the following:</a:t>
            </a:r>
          </a:p>
          <a:p>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First we obtain the data to be treated.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Then we use the utility function to create the DatasetExperiment object from the data.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The </a:t>
            </a:r>
            <a:r>
              <a:rPr lang="en-US" sz="1800" b="1" i="0" u="none" strike="noStrike" dirty="0">
                <a:solidFill>
                  <a:srgbClr val="000000"/>
                </a:solidFill>
                <a:effectLst/>
                <a:latin typeface="Constantia" panose="02030602050306030303" pitchFamily="18" charset="0"/>
              </a:rPr>
              <a:t>DatasetExperiment</a:t>
            </a:r>
            <a:r>
              <a:rPr lang="en-US" sz="18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a:t>
            </a:r>
          </a:p>
        </p:txBody>
      </p:sp>
      <p:sp>
        <p:nvSpPr>
          <p:cNvPr id="4" name="Slide Number Placeholder 3"/>
          <p:cNvSpPr>
            <a:spLocks noGrp="1"/>
          </p:cNvSpPr>
          <p:nvPr>
            <p:ph type="sldNum" sz="quarter" idx="5"/>
          </p:nvPr>
        </p:nvSpPr>
        <p:spPr/>
        <p:txBody>
          <a:bodyPr/>
          <a:lstStyle/>
          <a:p>
            <a:fld id="{942139D9-C48B-4535-B980-D1F7A45F6A43}" type="slidenum">
              <a:rPr lang="en-US" smtClean="0"/>
              <a:t>63</a:t>
            </a:fld>
            <a:endParaRPr lang="en-US"/>
          </a:p>
        </p:txBody>
      </p:sp>
    </p:spTree>
    <p:extLst>
      <p:ext uri="{BB962C8B-B14F-4D97-AF65-F5344CB8AC3E}">
        <p14:creationId xmlns:p14="http://schemas.microsoft.com/office/powerpoint/2010/main" val="1094586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normal creation of a pipeline would be the following:</a:t>
            </a:r>
          </a:p>
          <a:p>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First we obtain the data to be treated.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dirty="0">
                <a:solidFill>
                  <a:srgbClr val="000000"/>
                </a:solidFill>
                <a:effectLst/>
                <a:latin typeface="Constantia" panose="02030602050306030303" pitchFamily="18" charset="0"/>
              </a:rPr>
              <a:t>Then we use the utility function to create the DatasetExperiment object from the data.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The </a:t>
            </a:r>
            <a:r>
              <a:rPr lang="en-US" sz="1800" b="1" i="0" u="none" strike="noStrike" dirty="0">
                <a:solidFill>
                  <a:srgbClr val="000000"/>
                </a:solidFill>
                <a:effectLst/>
                <a:latin typeface="Constantia" panose="02030602050306030303" pitchFamily="18" charset="0"/>
              </a:rPr>
              <a:t>DatasetExperiment</a:t>
            </a:r>
            <a:r>
              <a:rPr lang="en-US" sz="18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a:t>
            </a:r>
          </a:p>
        </p:txBody>
      </p:sp>
      <p:sp>
        <p:nvSpPr>
          <p:cNvPr id="4" name="Slide Number Placeholder 3"/>
          <p:cNvSpPr>
            <a:spLocks noGrp="1"/>
          </p:cNvSpPr>
          <p:nvPr>
            <p:ph type="sldNum" sz="quarter" idx="5"/>
          </p:nvPr>
        </p:nvSpPr>
        <p:spPr/>
        <p:txBody>
          <a:bodyPr/>
          <a:lstStyle/>
          <a:p>
            <a:fld id="{942139D9-C48B-4535-B980-D1F7A45F6A43}" type="slidenum">
              <a:rPr lang="en-US" smtClean="0"/>
              <a:t>64</a:t>
            </a:fld>
            <a:endParaRPr lang="en-US"/>
          </a:p>
        </p:txBody>
      </p:sp>
    </p:spTree>
    <p:extLst>
      <p:ext uri="{BB962C8B-B14F-4D97-AF65-F5344CB8AC3E}">
        <p14:creationId xmlns:p14="http://schemas.microsoft.com/office/powerpoint/2010/main" val="33410817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The normal creation of a pipeline would be the following:</a:t>
            </a:r>
          </a:p>
          <a:p>
            <a:endParaRPr lang="en-US" sz="12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dirty="0">
                <a:solidFill>
                  <a:srgbClr val="000000"/>
                </a:solidFill>
                <a:effectLst/>
                <a:latin typeface="Constantia" panose="02030602050306030303" pitchFamily="18" charset="0"/>
              </a:rPr>
              <a:t>First we obtain the data to be treated.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dirty="0">
              <a:solidFill>
                <a:srgbClr val="000000"/>
              </a:solidFill>
              <a:effectLst/>
              <a:latin typeface="Constantia" panose="02030602050306030303"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200" b="0" i="0" u="none" strike="noStrike" dirty="0">
                <a:solidFill>
                  <a:srgbClr val="000000"/>
                </a:solidFill>
                <a:effectLst/>
                <a:latin typeface="Constantia" panose="02030602050306030303" pitchFamily="18" charset="0"/>
              </a:rPr>
              <a:t>Then we use the utility function to create the DatasetExperiment object from the data.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a:t>
            </a:r>
            <a:r>
              <a:rPr lang="en-US" sz="1200" b="1" i="0" u="none" strike="noStrike" dirty="0">
                <a:solidFill>
                  <a:srgbClr val="000000"/>
                </a:solidFill>
                <a:effectLst/>
                <a:latin typeface="Constantia" panose="02030602050306030303" pitchFamily="18" charset="0"/>
              </a:rPr>
              <a:t>DatasetExperiment</a:t>
            </a:r>
            <a:r>
              <a:rPr lang="en-US" sz="12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a:t>
            </a:r>
          </a:p>
        </p:txBody>
      </p:sp>
      <p:sp>
        <p:nvSpPr>
          <p:cNvPr id="4" name="Slide Number Placeholder 3"/>
          <p:cNvSpPr>
            <a:spLocks noGrp="1"/>
          </p:cNvSpPr>
          <p:nvPr>
            <p:ph type="sldNum" sz="quarter" idx="5"/>
          </p:nvPr>
        </p:nvSpPr>
        <p:spPr/>
        <p:txBody>
          <a:bodyPr/>
          <a:lstStyle/>
          <a:p>
            <a:fld id="{942139D9-C48B-4535-B980-D1F7A45F6A43}" type="slidenum">
              <a:rPr lang="en-US" smtClean="0"/>
              <a:t>65</a:t>
            </a:fld>
            <a:endParaRPr lang="en-US"/>
          </a:p>
        </p:txBody>
      </p:sp>
    </p:spTree>
    <p:extLst>
      <p:ext uri="{BB962C8B-B14F-4D97-AF65-F5344CB8AC3E}">
        <p14:creationId xmlns:p14="http://schemas.microsoft.com/office/powerpoint/2010/main" val="4165976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a:t>
            </a:r>
            <a:r>
              <a:rPr lang="en-US" sz="1200" b="1" i="0" u="none" strike="noStrike" dirty="0">
                <a:solidFill>
                  <a:srgbClr val="000000"/>
                </a:solidFill>
                <a:effectLst/>
                <a:latin typeface="Constantia" panose="02030602050306030303" pitchFamily="18" charset="0"/>
              </a:rPr>
              <a:t>DatasetExperiment</a:t>
            </a:r>
            <a:r>
              <a:rPr lang="en-US" sz="12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So lets add the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onstantia" panose="02030602050306030303" pitchFamily="18" charset="0"/>
              </a:rPr>
              <a:t>Next</a:t>
            </a:r>
            <a:r>
              <a:rPr lang="en-US" sz="1200" b="0" i="0" u="none" strike="noStrike" dirty="0">
                <a:solidFill>
                  <a:srgbClr val="000000"/>
                </a:solidFill>
                <a:effectLst/>
                <a:latin typeface="Constantia" panose="02030602050306030303" pitchFamily="18" charset="0"/>
              </a:rPr>
              <a:t> we will filter the Missing values by a 0.2 </a:t>
            </a:r>
            <a:r>
              <a:rPr lang="en-US" sz="1200" b="1" i="0" u="none" strike="noStrike" dirty="0">
                <a:solidFill>
                  <a:srgbClr val="000000"/>
                </a:solidFill>
                <a:effectLst/>
                <a:latin typeface="Constantia" panose="02030602050306030303" pitchFamily="18" charset="0"/>
              </a:rPr>
              <a:t>threshold</a:t>
            </a:r>
            <a:r>
              <a:rPr lang="en-US" sz="12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66</a:t>
            </a:fld>
            <a:endParaRPr lang="en-US"/>
          </a:p>
        </p:txBody>
      </p:sp>
    </p:spTree>
    <p:extLst>
      <p:ext uri="{BB962C8B-B14F-4D97-AF65-F5344CB8AC3E}">
        <p14:creationId xmlns:p14="http://schemas.microsoft.com/office/powerpoint/2010/main" val="2236260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a:t>
            </a:r>
            <a:r>
              <a:rPr lang="en-US" sz="1200" b="1" i="0" u="none" strike="noStrike" dirty="0">
                <a:solidFill>
                  <a:srgbClr val="000000"/>
                </a:solidFill>
                <a:effectLst/>
                <a:latin typeface="Constantia" panose="02030602050306030303" pitchFamily="18" charset="0"/>
              </a:rPr>
              <a:t>DatasetExperiment</a:t>
            </a:r>
            <a:r>
              <a:rPr lang="en-US" sz="12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So lets add the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onstantia" panose="02030602050306030303" pitchFamily="18" charset="0"/>
              </a:rPr>
              <a:t>Next</a:t>
            </a:r>
            <a:r>
              <a:rPr lang="en-US" sz="1200" b="0" i="0" u="none" strike="noStrike" dirty="0">
                <a:solidFill>
                  <a:srgbClr val="000000"/>
                </a:solidFill>
                <a:effectLst/>
                <a:latin typeface="Constantia" panose="02030602050306030303" pitchFamily="18" charset="0"/>
              </a:rPr>
              <a:t> we will filter the Missing values by a 0.2 </a:t>
            </a:r>
            <a:r>
              <a:rPr lang="en-US" sz="1200" b="1" i="0" u="none" strike="noStrike" dirty="0">
                <a:solidFill>
                  <a:srgbClr val="000000"/>
                </a:solidFill>
                <a:effectLst/>
                <a:latin typeface="Constantia" panose="02030602050306030303" pitchFamily="18" charset="0"/>
              </a:rPr>
              <a:t>threshold</a:t>
            </a:r>
            <a:r>
              <a:rPr lang="en-US" sz="12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67</a:t>
            </a:fld>
            <a:endParaRPr lang="en-US"/>
          </a:p>
        </p:txBody>
      </p:sp>
    </p:spTree>
    <p:extLst>
      <p:ext uri="{BB962C8B-B14F-4D97-AF65-F5344CB8AC3E}">
        <p14:creationId xmlns:p14="http://schemas.microsoft.com/office/powerpoint/2010/main" val="397491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a:t>
            </a:r>
            <a:r>
              <a:rPr lang="en-US" sz="1200" b="1" i="0" u="none" strike="noStrike" dirty="0">
                <a:solidFill>
                  <a:srgbClr val="000000"/>
                </a:solidFill>
                <a:effectLst/>
                <a:latin typeface="Constantia" panose="02030602050306030303" pitchFamily="18" charset="0"/>
              </a:rPr>
              <a:t>DatasetExperiment</a:t>
            </a:r>
            <a:r>
              <a:rPr lang="en-US" sz="12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So lets add the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onstantia" panose="02030602050306030303" pitchFamily="18" charset="0"/>
              </a:rPr>
              <a:t>Next</a:t>
            </a:r>
            <a:r>
              <a:rPr lang="en-US" sz="1200" b="0" i="0" u="none" strike="noStrike" dirty="0">
                <a:solidFill>
                  <a:srgbClr val="000000"/>
                </a:solidFill>
                <a:effectLst/>
                <a:latin typeface="Constantia" panose="02030602050306030303" pitchFamily="18" charset="0"/>
              </a:rPr>
              <a:t> we will filter the Missing values by a 0.2 </a:t>
            </a:r>
            <a:r>
              <a:rPr lang="en-US" sz="1200" b="1" i="0" u="none" strike="noStrike" dirty="0">
                <a:solidFill>
                  <a:srgbClr val="000000"/>
                </a:solidFill>
                <a:effectLst/>
                <a:latin typeface="Constantia" panose="02030602050306030303" pitchFamily="18" charset="0"/>
              </a:rPr>
              <a:t>threshold</a:t>
            </a:r>
            <a:r>
              <a:rPr lang="en-US" sz="12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68</a:t>
            </a:fld>
            <a:endParaRPr lang="en-US"/>
          </a:p>
        </p:txBody>
      </p:sp>
    </p:spTree>
    <p:extLst>
      <p:ext uri="{BB962C8B-B14F-4D97-AF65-F5344CB8AC3E}">
        <p14:creationId xmlns:p14="http://schemas.microsoft.com/office/powerpoint/2010/main" val="3333378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The </a:t>
            </a:r>
            <a:r>
              <a:rPr lang="en-US" sz="1800" b="1" i="0" u="none" strike="noStrike" dirty="0">
                <a:solidFill>
                  <a:srgbClr val="000000"/>
                </a:solidFill>
                <a:effectLst/>
                <a:latin typeface="Constantia" panose="02030602050306030303" pitchFamily="18" charset="0"/>
              </a:rPr>
              <a:t>DatasetExperiment</a:t>
            </a:r>
            <a:r>
              <a:rPr lang="en-US" sz="18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So lets add the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onstantia" panose="02030602050306030303" pitchFamily="18" charset="0"/>
              </a:rPr>
              <a:t>Next</a:t>
            </a:r>
            <a:r>
              <a:rPr lang="en-US" sz="1800" b="0" i="0" u="none" strike="noStrike" dirty="0">
                <a:solidFill>
                  <a:srgbClr val="000000"/>
                </a:solidFill>
                <a:effectLst/>
                <a:latin typeface="Constantia" panose="02030602050306030303" pitchFamily="18" charset="0"/>
              </a:rPr>
              <a:t> we will filter the Missing values by a 0.2 </a:t>
            </a:r>
            <a:r>
              <a:rPr lang="en-US" sz="1800" b="1" i="0" u="none" strike="noStrike" dirty="0">
                <a:solidFill>
                  <a:srgbClr val="000000"/>
                </a:solidFill>
                <a:effectLst/>
                <a:latin typeface="Constantia" panose="02030602050306030303" pitchFamily="18" charset="0"/>
              </a:rPr>
              <a:t>threshold</a:t>
            </a:r>
            <a:r>
              <a:rPr lang="en-US" sz="18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69</a:t>
            </a:fld>
            <a:endParaRPr lang="en-US"/>
          </a:p>
        </p:txBody>
      </p:sp>
    </p:spTree>
    <p:extLst>
      <p:ext uri="{BB962C8B-B14F-4D97-AF65-F5344CB8AC3E}">
        <p14:creationId xmlns:p14="http://schemas.microsoft.com/office/powerpoint/2010/main" val="31233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data they generate differ, but eventually converge to a matrix representing samples versus features, with values indicating abundance. To obtain this matrix, a series of transformations are applied to the data that we are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call </a:t>
            </a:r>
            <a:r>
              <a:rPr lang="en-US" sz="1800" b="1" i="0" u="none" strike="noStrike" dirty="0">
                <a:solidFill>
                  <a:srgbClr val="000000"/>
                </a:solidFill>
                <a:effectLst/>
                <a:latin typeface="Constantia" panose="02030602050306030303" pitchFamily="18" charset="0"/>
              </a:rPr>
              <a:t>preprocessing </a:t>
            </a:r>
            <a:r>
              <a:rPr lang="en-US" sz="1800" b="0" i="0" u="none" strike="noStrike" dirty="0">
                <a:solidFill>
                  <a:srgbClr val="000000"/>
                </a:solidFill>
                <a:effectLst/>
                <a:latin typeface="Constantia" panose="02030602050306030303" pitchFamily="18" charset="0"/>
              </a:rPr>
              <a:t>. Once this matrix is obtained there is yet work to do. This </a:t>
            </a:r>
            <a:r>
              <a:rPr lang="en-US" sz="1800" b="1" i="0" u="none" strike="noStrike" dirty="0">
                <a:solidFill>
                  <a:srgbClr val="000000"/>
                </a:solidFill>
                <a:effectLst/>
                <a:latin typeface="Constantia" panose="02030602050306030303" pitchFamily="18" charset="0"/>
              </a:rPr>
              <a:t>matrix</a:t>
            </a:r>
            <a:r>
              <a:rPr lang="en-US" sz="1800" b="0" i="0" u="none" strike="noStrike" dirty="0">
                <a:solidFill>
                  <a:srgbClr val="000000"/>
                </a:solidFill>
                <a:effectLst/>
                <a:latin typeface="Constantia" panose="02030602050306030303" pitchFamily="18" charset="0"/>
              </a:rPr>
              <a:t> must be curated so we can perform statistical analysis on it. This curation is what we call </a:t>
            </a:r>
            <a:r>
              <a:rPr lang="en-US" sz="1800" b="1" i="0" u="none" strike="noStrike" dirty="0">
                <a:solidFill>
                  <a:srgbClr val="000000"/>
                </a:solidFill>
                <a:effectLst/>
                <a:latin typeface="Constantia" panose="02030602050306030303" pitchFamily="18" charset="0"/>
              </a:rPr>
              <a:t>pretreatment</a:t>
            </a:r>
            <a:r>
              <a:rPr lang="en-US" sz="1800" b="0" i="0" u="none" strike="noStrike" dirty="0">
                <a:solidFill>
                  <a:srgbClr val="000000"/>
                </a:solidFill>
                <a:effectLst/>
                <a:latin typeface="Constantia" panose="02030602050306030303" pitchFamily="18" charset="0"/>
              </a:rPr>
              <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a:t>
            </a:fld>
            <a:endParaRPr lang="en-US"/>
          </a:p>
        </p:txBody>
      </p:sp>
    </p:spTree>
    <p:extLst>
      <p:ext uri="{BB962C8B-B14F-4D97-AF65-F5344CB8AC3E}">
        <p14:creationId xmlns:p14="http://schemas.microsoft.com/office/powerpoint/2010/main" val="1820255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The </a:t>
            </a:r>
            <a:r>
              <a:rPr lang="en-US" sz="1800" b="1" i="0" u="none" strike="noStrike" dirty="0">
                <a:solidFill>
                  <a:srgbClr val="000000"/>
                </a:solidFill>
                <a:effectLst/>
                <a:latin typeface="Constantia" panose="02030602050306030303" pitchFamily="18" charset="0"/>
              </a:rPr>
              <a:t>DatasetExperiment</a:t>
            </a:r>
            <a:r>
              <a:rPr lang="en-US" sz="1800" b="0" i="0" u="none" strike="noStrike" dirty="0">
                <a:solidFill>
                  <a:srgbClr val="000000"/>
                </a:solidFill>
                <a:effectLst/>
                <a:latin typeface="Constantia" panose="02030602050306030303" pitchFamily="18" charset="0"/>
              </a:rPr>
              <a:t> is the main data structure and almost all the functions expect a DatasetExperiment as input and outputs a modified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So lets add the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onstantia" panose="02030602050306030303" pitchFamily="18" charset="0"/>
              </a:rPr>
              <a:t>Next</a:t>
            </a:r>
            <a:r>
              <a:rPr lang="en-US" sz="1800" b="0" i="0" u="none" strike="noStrike" dirty="0">
                <a:solidFill>
                  <a:srgbClr val="000000"/>
                </a:solidFill>
                <a:effectLst/>
                <a:latin typeface="Constantia" panose="02030602050306030303" pitchFamily="18" charset="0"/>
              </a:rPr>
              <a:t> we will filter the Missing values by a 0.2 </a:t>
            </a:r>
            <a:r>
              <a:rPr lang="en-US" sz="1800" b="1" i="0" u="none" strike="noStrike" dirty="0">
                <a:solidFill>
                  <a:srgbClr val="000000"/>
                </a:solidFill>
                <a:effectLst/>
                <a:latin typeface="Constantia" panose="02030602050306030303" pitchFamily="18" charset="0"/>
              </a:rPr>
              <a:t>threshold</a:t>
            </a:r>
            <a:r>
              <a:rPr lang="en-US" sz="18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70</a:t>
            </a:fld>
            <a:endParaRPr lang="en-US"/>
          </a:p>
        </p:txBody>
      </p:sp>
    </p:spTree>
    <p:extLst>
      <p:ext uri="{BB962C8B-B14F-4D97-AF65-F5344CB8AC3E}">
        <p14:creationId xmlns:p14="http://schemas.microsoft.com/office/powerpoint/2010/main" val="18123297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onstantia" panose="02030602050306030303" pitchFamily="18" charset="0"/>
              </a:rPr>
              <a:t>Next</a:t>
            </a:r>
            <a:r>
              <a:rPr lang="en-US" sz="1800" b="0" i="0" u="none" strike="noStrike" dirty="0">
                <a:solidFill>
                  <a:srgbClr val="000000"/>
                </a:solidFill>
                <a:effectLst/>
                <a:latin typeface="Constantia" panose="02030602050306030303" pitchFamily="18" charset="0"/>
              </a:rPr>
              <a:t> we will filter the Missing values by a 0.2 </a:t>
            </a:r>
            <a:r>
              <a:rPr lang="en-US" sz="1800" b="1" i="0" u="none" strike="noStrike" dirty="0">
                <a:solidFill>
                  <a:srgbClr val="000000"/>
                </a:solidFill>
                <a:effectLst/>
                <a:latin typeface="Constantia" panose="02030602050306030303" pitchFamily="18" charset="0"/>
              </a:rPr>
              <a:t>threshold</a:t>
            </a:r>
            <a:r>
              <a:rPr lang="en-US" sz="1800" b="0" i="0" u="none" strike="noStrike" dirty="0">
                <a:solidFill>
                  <a:srgbClr val="000000"/>
                </a:solidFill>
                <a:effectLst/>
                <a:latin typeface="Constantia" panose="02030602050306030303" pitchFamily="18" charset="0"/>
              </a:rPr>
              <a:t>. Meaning that all the samples and features that have more than 20% of its values missing will be dropped. And we will filter the outliers also.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Now we want to impute, using </a:t>
            </a:r>
            <a:r>
              <a:rPr lang="en-US" sz="1800" b="0" i="0" u="none" strike="noStrike" dirty="0" err="1">
                <a:solidFill>
                  <a:srgbClr val="000000"/>
                </a:solidFill>
                <a:effectLst/>
                <a:latin typeface="Constantia" panose="02030602050306030303" pitchFamily="18" charset="0"/>
              </a:rPr>
              <a:t>kNearest-Neighbours</a:t>
            </a:r>
            <a:r>
              <a:rPr lang="en-US" sz="1800" b="0" i="0" u="none" strike="noStrike" dirty="0">
                <a:solidFill>
                  <a:srgbClr val="000000"/>
                </a:solidFill>
                <a:effectLst/>
                <a:latin typeface="Constantia" panose="02030602050306030303" pitchFamily="18" charset="0"/>
              </a:rPr>
              <a:t> with k=5.</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71</a:t>
            </a:fld>
            <a:endParaRPr lang="en-US"/>
          </a:p>
        </p:txBody>
      </p:sp>
    </p:spTree>
    <p:extLst>
      <p:ext uri="{BB962C8B-B14F-4D97-AF65-F5344CB8AC3E}">
        <p14:creationId xmlns:p14="http://schemas.microsoft.com/office/powerpoint/2010/main" val="167797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629996" lvl="0" indent="0" algn="l" defTabSz="914400" rtl="0" eaLnBrk="1" fontAlgn="base" latinLnBrk="0" hangingPunct="1">
              <a:lnSpc>
                <a:spcPct val="100000"/>
              </a:lnSpc>
              <a:spcBef>
                <a:spcPts val="0"/>
              </a:spcBef>
              <a:spcAft>
                <a:spcPts val="0"/>
              </a:spcAft>
              <a:buClrTx/>
              <a:buSzTx/>
              <a:buFont typeface="+mj-lt"/>
              <a:buNone/>
              <a:tabLst/>
              <a:defRPr/>
            </a:pPr>
            <a:r>
              <a:rPr lang="en-US" sz="1800" b="0" i="0" u="none" strike="noStrike" dirty="0">
                <a:solidFill>
                  <a:srgbClr val="000000"/>
                </a:solidFill>
                <a:effectLst/>
                <a:latin typeface="Constantia" panose="02030602050306030303" pitchFamily="18" charset="0"/>
              </a:rPr>
              <a:t>Now we want to impute, using </a:t>
            </a:r>
            <a:r>
              <a:rPr lang="en-US" sz="1800" b="0" i="0" u="none" strike="noStrike" dirty="0" err="1">
                <a:solidFill>
                  <a:srgbClr val="000000"/>
                </a:solidFill>
                <a:effectLst/>
                <a:latin typeface="Constantia" panose="02030602050306030303" pitchFamily="18" charset="0"/>
              </a:rPr>
              <a:t>kNearest-Neighbours</a:t>
            </a:r>
            <a:r>
              <a:rPr lang="en-US" sz="1800" b="0" i="0" u="none" strike="noStrike" dirty="0">
                <a:solidFill>
                  <a:srgbClr val="000000"/>
                </a:solidFill>
                <a:effectLst/>
                <a:latin typeface="Constantia" panose="02030602050306030303" pitchFamily="18" charset="0"/>
              </a:rPr>
              <a:t> with k=5.</a:t>
            </a:r>
          </a:p>
          <a:p>
            <a:pPr marR="629996" rtl="0" fontAlgn="base">
              <a:spcBef>
                <a:spcPts val="0"/>
              </a:spcBef>
              <a:spcAft>
                <a:spcPts val="0"/>
              </a:spcAft>
              <a:buFont typeface="+mj-lt"/>
              <a:buNone/>
            </a:pPr>
            <a:endParaRPr lang="en-US" sz="1800" b="0" i="0" u="none" strike="noStrike" dirty="0">
              <a:solidFill>
                <a:srgbClr val="000000"/>
              </a:solidFill>
              <a:effectLst/>
              <a:latin typeface="Constantia" panose="02030602050306030303" pitchFamily="18" charset="0"/>
            </a:endParaRPr>
          </a:p>
          <a:p>
            <a:pPr marR="629996" rtl="0" fontAlgn="base">
              <a:spcBef>
                <a:spcPts val="0"/>
              </a:spcBef>
              <a:spcAft>
                <a:spcPts val="0"/>
              </a:spcAft>
              <a:buFont typeface="+mj-lt"/>
              <a:buNone/>
            </a:pPr>
            <a:r>
              <a:rPr lang="en-US" sz="1800" b="0" i="0" u="none" strike="noStrike" dirty="0">
                <a:solidFill>
                  <a:srgbClr val="000000"/>
                </a:solidFill>
                <a:effectLst/>
                <a:latin typeface="Constantia" panose="02030602050306030303" pitchFamily="18" charset="0"/>
              </a:rPr>
              <a:t>And perform the batch correction with the QC-RSC.</a:t>
            </a:r>
          </a:p>
        </p:txBody>
      </p:sp>
      <p:sp>
        <p:nvSpPr>
          <p:cNvPr id="4" name="Slide Number Placeholder 3"/>
          <p:cNvSpPr>
            <a:spLocks noGrp="1"/>
          </p:cNvSpPr>
          <p:nvPr>
            <p:ph type="sldNum" sz="quarter" idx="5"/>
          </p:nvPr>
        </p:nvSpPr>
        <p:spPr/>
        <p:txBody>
          <a:bodyPr/>
          <a:lstStyle/>
          <a:p>
            <a:fld id="{942139D9-C48B-4535-B980-D1F7A45F6A43}" type="slidenum">
              <a:rPr lang="en-US" smtClean="0"/>
              <a:t>72</a:t>
            </a:fld>
            <a:endParaRPr lang="en-US"/>
          </a:p>
        </p:txBody>
      </p:sp>
    </p:spTree>
    <p:extLst>
      <p:ext uri="{BB962C8B-B14F-4D97-AF65-F5344CB8AC3E}">
        <p14:creationId xmlns:p14="http://schemas.microsoft.com/office/powerpoint/2010/main" val="637987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perform the batch correction with the QC-RSC.</a:t>
            </a:r>
          </a:p>
          <a:p>
            <a:br>
              <a:rPr lang="en-US" sz="1800" b="0" i="0" u="none" strike="noStrike" dirty="0">
                <a:solidFill>
                  <a:srgbClr val="000000"/>
                </a:solidFill>
                <a:effectLst/>
                <a:latin typeface="Constantia" panose="02030602050306030303" pitchFamily="18" charset="0"/>
              </a:rPr>
            </a:br>
            <a:r>
              <a:rPr lang="en-US" sz="1800" b="0" i="0" u="none" strike="noStrike" dirty="0">
                <a:solidFill>
                  <a:srgbClr val="000000"/>
                </a:solidFill>
                <a:effectLst/>
                <a:latin typeface="Constantia" panose="02030602050306030303" pitchFamily="18" charset="0"/>
              </a:rPr>
              <a:t>But we could compare the effect of performing the batch correction first and impute later. We can create a branch with that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73</a:t>
            </a:fld>
            <a:endParaRPr lang="en-US"/>
          </a:p>
        </p:txBody>
      </p:sp>
    </p:spTree>
    <p:extLst>
      <p:ext uri="{BB962C8B-B14F-4D97-AF65-F5344CB8AC3E}">
        <p14:creationId xmlns:p14="http://schemas.microsoft.com/office/powerpoint/2010/main" val="24044414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74</a:t>
            </a:fld>
            <a:endParaRPr lang="en-US"/>
          </a:p>
        </p:txBody>
      </p:sp>
    </p:spTree>
    <p:extLst>
      <p:ext uri="{BB962C8B-B14F-4D97-AF65-F5344CB8AC3E}">
        <p14:creationId xmlns:p14="http://schemas.microsoft.com/office/powerpoint/2010/main" val="435952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75</a:t>
            </a:fld>
            <a:endParaRPr lang="en-US"/>
          </a:p>
        </p:txBody>
      </p:sp>
    </p:spTree>
    <p:extLst>
      <p:ext uri="{BB962C8B-B14F-4D97-AF65-F5344CB8AC3E}">
        <p14:creationId xmlns:p14="http://schemas.microsoft.com/office/powerpoint/2010/main" val="2464988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We could compare the effect of impute by Random forest after the batch Correction</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76</a:t>
            </a:fld>
            <a:endParaRPr lang="en-US"/>
          </a:p>
        </p:txBody>
      </p:sp>
    </p:spTree>
    <p:extLst>
      <p:ext uri="{BB962C8B-B14F-4D97-AF65-F5344CB8AC3E}">
        <p14:creationId xmlns:p14="http://schemas.microsoft.com/office/powerpoint/2010/main" val="20403868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We could compare the effect of impute by Random forest after the batch Correction</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And compare the effect of scaling before normalizing.</a:t>
            </a:r>
          </a:p>
          <a:p>
            <a:endParaRPr lang="en-US" sz="1800" b="0" i="0" u="none" strike="noStrike" dirty="0">
              <a:solidFill>
                <a:srgbClr val="000000"/>
              </a:solidFill>
              <a:effectLst/>
              <a:latin typeface="Constantia" panose="02030602050306030303" pitchFamily="18" charset="0"/>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77</a:t>
            </a:fld>
            <a:endParaRPr lang="en-US"/>
          </a:p>
        </p:txBody>
      </p:sp>
    </p:spTree>
    <p:extLst>
      <p:ext uri="{BB962C8B-B14F-4D97-AF65-F5344CB8AC3E}">
        <p14:creationId xmlns:p14="http://schemas.microsoft.com/office/powerpoint/2010/main" val="40552891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We could compare the effect of impute by Random forest after the batch Correction</a:t>
            </a:r>
          </a:p>
          <a:p>
            <a:endParaRPr lang="en-US" sz="1200" b="0" i="0" u="none" strike="noStrike" dirty="0">
              <a:solidFill>
                <a:srgbClr val="000000"/>
              </a:solidFill>
              <a:effectLst/>
              <a:latin typeface="Constantia" panose="02030602050306030303" pitchFamily="18" charset="0"/>
            </a:endParaRPr>
          </a:p>
          <a:p>
            <a:r>
              <a:rPr lang="en-US" sz="1200" b="0" i="0" u="none" strike="noStrike" dirty="0">
                <a:solidFill>
                  <a:srgbClr val="000000"/>
                </a:solidFill>
                <a:effectLst/>
                <a:latin typeface="Constantia" panose="02030602050306030303" pitchFamily="18" charset="0"/>
              </a:rPr>
              <a:t>And compare the effect of scaling before normalizing.</a:t>
            </a:r>
          </a:p>
        </p:txBody>
      </p:sp>
      <p:sp>
        <p:nvSpPr>
          <p:cNvPr id="4" name="Slide Number Placeholder 3"/>
          <p:cNvSpPr>
            <a:spLocks noGrp="1"/>
          </p:cNvSpPr>
          <p:nvPr>
            <p:ph type="sldNum" sz="quarter" idx="5"/>
          </p:nvPr>
        </p:nvSpPr>
        <p:spPr/>
        <p:txBody>
          <a:bodyPr/>
          <a:lstStyle/>
          <a:p>
            <a:fld id="{942139D9-C48B-4535-B980-D1F7A45F6A43}" type="slidenum">
              <a:rPr lang="en-US" smtClean="0"/>
              <a:t>78</a:t>
            </a:fld>
            <a:endParaRPr lang="en-US"/>
          </a:p>
        </p:txBody>
      </p:sp>
    </p:spTree>
    <p:extLst>
      <p:ext uri="{BB962C8B-B14F-4D97-AF65-F5344CB8AC3E}">
        <p14:creationId xmlns:p14="http://schemas.microsoft.com/office/powerpoint/2010/main" val="1816098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And compare the effect of scaling before normalizing.</a:t>
            </a:r>
          </a:p>
          <a:p>
            <a:endParaRPr lang="en-US" sz="1200" b="0" i="0" u="none" strike="noStrike" dirty="0">
              <a:solidFill>
                <a:srgbClr val="000000"/>
              </a:solidFill>
              <a:effectLst/>
              <a:latin typeface="Constantia" panose="02030602050306030303" pitchFamily="18" charset="0"/>
            </a:endParaRPr>
          </a:p>
          <a:p>
            <a:r>
              <a:rPr lang="en-US" sz="1200" b="0" i="0" u="none" strike="noStrike" dirty="0">
                <a:solidFill>
                  <a:srgbClr val="000000"/>
                </a:solidFill>
                <a:effectLst/>
                <a:latin typeface="Constantia" panose="02030602050306030303" pitchFamily="18" charset="0"/>
              </a:rPr>
              <a:t>As you can see, the pipelines can scale and branch making it a very useful tool for </a:t>
            </a:r>
            <a:r>
              <a:rPr lang="en-US" sz="1200" b="1" i="0" u="none" strike="noStrike" dirty="0">
                <a:solidFill>
                  <a:srgbClr val="000000"/>
                </a:solidFill>
                <a:effectLst/>
                <a:latin typeface="Constantia" panose="02030602050306030303" pitchFamily="18" charset="0"/>
              </a:rPr>
              <a:t>research</a:t>
            </a:r>
            <a:r>
              <a:rPr lang="en-US" sz="1200" b="0" i="0" u="none" strike="noStrike" dirty="0">
                <a:solidFill>
                  <a:srgbClr val="000000"/>
                </a:solidFill>
                <a:effectLst/>
                <a:latin typeface="Constantia" panose="02030602050306030303" pitchFamily="18" charset="0"/>
              </a:rPr>
              <a:t>.</a:t>
            </a:r>
          </a:p>
          <a:p>
            <a:endParaRPr lang="en-US" sz="12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the primary functions a user would interact with. </a:t>
            </a:r>
          </a:p>
          <a:p>
            <a:endParaRPr lang="en-US" sz="1200" b="0" i="0" u="none" strike="noStrike" dirty="0">
              <a:solidFill>
                <a:srgbClr val="000000"/>
              </a:solidFill>
              <a:effectLst/>
              <a:latin typeface="Constantia" panose="02030602050306030303" pitchFamily="18" charset="0"/>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79</a:t>
            </a:fld>
            <a:endParaRPr lang="en-US"/>
          </a:p>
        </p:txBody>
      </p:sp>
    </p:spTree>
    <p:extLst>
      <p:ext uri="{BB962C8B-B14F-4D97-AF65-F5344CB8AC3E}">
        <p14:creationId xmlns:p14="http://schemas.microsoft.com/office/powerpoint/2010/main" val="317266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a:t>
            </a:fld>
            <a:endParaRPr lang="en-US"/>
          </a:p>
        </p:txBody>
      </p:sp>
    </p:spTree>
    <p:extLst>
      <p:ext uri="{BB962C8B-B14F-4D97-AF65-F5344CB8AC3E}">
        <p14:creationId xmlns:p14="http://schemas.microsoft.com/office/powerpoint/2010/main" val="3372017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primary functions a user would interact with. </a:t>
            </a:r>
          </a:p>
          <a:p>
            <a:endParaRPr lang="en-US" dirty="0"/>
          </a:p>
          <a:p>
            <a:r>
              <a:rPr lang="en-US" sz="1800" b="0" i="0" u="none" strike="noStrike" dirty="0">
                <a:solidFill>
                  <a:srgbClr val="000000"/>
                </a:solidFill>
                <a:effectLst/>
                <a:latin typeface="Constantia" panose="02030602050306030303" pitchFamily="18" charset="0"/>
              </a:rPr>
              <a:t>Each </a:t>
            </a:r>
            <a:r>
              <a:rPr lang="en-US" sz="1800" b="1" i="0" u="none" strike="noStrike" dirty="0">
                <a:solidFill>
                  <a:srgbClr val="000000"/>
                </a:solidFill>
                <a:effectLst/>
                <a:latin typeface="Constantia" panose="02030602050306030303" pitchFamily="18" charset="0"/>
              </a:rPr>
              <a:t>step</a:t>
            </a:r>
            <a:r>
              <a:rPr lang="en-US" sz="1800" b="0" i="0" u="none" strike="noStrike" dirty="0">
                <a:solidFill>
                  <a:srgbClr val="000000"/>
                </a:solidFill>
                <a:effectLst/>
                <a:latin typeface="Constantia" panose="02030602050306030303" pitchFamily="18" charset="0"/>
              </a:rPr>
              <a:t> is a function call,</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80</a:t>
            </a:fld>
            <a:endParaRPr lang="en-US"/>
          </a:p>
        </p:txBody>
      </p:sp>
    </p:spTree>
    <p:extLst>
      <p:ext uri="{BB962C8B-B14F-4D97-AF65-F5344CB8AC3E}">
        <p14:creationId xmlns:p14="http://schemas.microsoft.com/office/powerpoint/2010/main" val="2109929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Each step is a function call, </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with the exception for transformation and scaling that are for now included onto the normalization function. But can be performed individually</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81</a:t>
            </a:fld>
            <a:endParaRPr lang="en-US"/>
          </a:p>
        </p:txBody>
      </p:sp>
    </p:spTree>
    <p:extLst>
      <p:ext uri="{BB962C8B-B14F-4D97-AF65-F5344CB8AC3E}">
        <p14:creationId xmlns:p14="http://schemas.microsoft.com/office/powerpoint/2010/main" val="1215182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Each step is a function call</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with the exception for transformation and scaling that are for now included onto the normalization function. But can be performed individually</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82</a:t>
            </a:fld>
            <a:endParaRPr lang="en-US"/>
          </a:p>
        </p:txBody>
      </p:sp>
    </p:spTree>
    <p:extLst>
      <p:ext uri="{BB962C8B-B14F-4D97-AF65-F5344CB8AC3E}">
        <p14:creationId xmlns:p14="http://schemas.microsoft.com/office/powerpoint/2010/main" val="1311356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Each step is a function call</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with the exception for transformation and scaling that are for now included onto the normalization function. But can be performed individually</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83</a:t>
            </a:fld>
            <a:endParaRPr lang="en-US"/>
          </a:p>
        </p:txBody>
      </p:sp>
    </p:spTree>
    <p:extLst>
      <p:ext uri="{BB962C8B-B14F-4D97-AF65-F5344CB8AC3E}">
        <p14:creationId xmlns:p14="http://schemas.microsoft.com/office/powerpoint/2010/main" val="15820048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Each step is a function call</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with the exception for transformation and scaling that are for now included onto the normalization function. But can be performed individually</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84</a:t>
            </a:fld>
            <a:endParaRPr lang="en-US"/>
          </a:p>
        </p:txBody>
      </p:sp>
    </p:spTree>
    <p:extLst>
      <p:ext uri="{BB962C8B-B14F-4D97-AF65-F5344CB8AC3E}">
        <p14:creationId xmlns:p14="http://schemas.microsoft.com/office/powerpoint/2010/main" val="5990547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target factories to make a single function call, like the </a:t>
            </a:r>
            <a:r>
              <a:rPr lang="en-US" dirty="0" err="1"/>
              <a:t>load_data</a:t>
            </a:r>
            <a:r>
              <a:rPr lang="en-US" dirty="0"/>
              <a:t> function to deploy multiple targets on the pipeline</a:t>
            </a:r>
          </a:p>
          <a:p>
            <a:endParaRPr lang="en-US" dirty="0"/>
          </a:p>
          <a:p>
            <a:r>
              <a:rPr lang="en-US" dirty="0"/>
              <a:t>Making it more easy for the user to interact with.</a:t>
            </a:r>
          </a:p>
        </p:txBody>
      </p:sp>
      <p:sp>
        <p:nvSpPr>
          <p:cNvPr id="4" name="Slide Number Placeholder 3"/>
          <p:cNvSpPr>
            <a:spLocks noGrp="1"/>
          </p:cNvSpPr>
          <p:nvPr>
            <p:ph type="sldNum" sz="quarter" idx="5"/>
          </p:nvPr>
        </p:nvSpPr>
        <p:spPr/>
        <p:txBody>
          <a:bodyPr/>
          <a:lstStyle/>
          <a:p>
            <a:fld id="{942139D9-C48B-4535-B980-D1F7A45F6A43}" type="slidenum">
              <a:rPr lang="en-US" smtClean="0"/>
              <a:t>85</a:t>
            </a:fld>
            <a:endParaRPr lang="en-US"/>
          </a:p>
        </p:txBody>
      </p:sp>
    </p:spTree>
    <p:extLst>
      <p:ext uri="{BB962C8B-B14F-4D97-AF65-F5344CB8AC3E}">
        <p14:creationId xmlns:p14="http://schemas.microsoft.com/office/powerpoint/2010/main" val="37078840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targets file for the previous example. At the center is the preamble for defining variables so its more easy to write the actual nodes. And at the right we see the list of commands to create pipeline.</a:t>
            </a:r>
          </a:p>
        </p:txBody>
      </p:sp>
      <p:sp>
        <p:nvSpPr>
          <p:cNvPr id="4" name="Slide Number Placeholder 3"/>
          <p:cNvSpPr>
            <a:spLocks noGrp="1"/>
          </p:cNvSpPr>
          <p:nvPr>
            <p:ph type="sldNum" sz="quarter" idx="5"/>
          </p:nvPr>
        </p:nvSpPr>
        <p:spPr/>
        <p:txBody>
          <a:bodyPr/>
          <a:lstStyle/>
          <a:p>
            <a:fld id="{942139D9-C48B-4535-B980-D1F7A45F6A43}" type="slidenum">
              <a:rPr lang="en-US" smtClean="0"/>
              <a:t>86</a:t>
            </a:fld>
            <a:endParaRPr lang="en-US"/>
          </a:p>
        </p:txBody>
      </p:sp>
    </p:spTree>
    <p:extLst>
      <p:ext uri="{BB962C8B-B14F-4D97-AF65-F5344CB8AC3E}">
        <p14:creationId xmlns:p14="http://schemas.microsoft.com/office/powerpoint/2010/main" val="3747692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dataflow and node dependencies graph for the example.</a:t>
            </a:r>
          </a:p>
        </p:txBody>
      </p:sp>
      <p:sp>
        <p:nvSpPr>
          <p:cNvPr id="4" name="Slide Number Placeholder 3"/>
          <p:cNvSpPr>
            <a:spLocks noGrp="1"/>
          </p:cNvSpPr>
          <p:nvPr>
            <p:ph type="sldNum" sz="quarter" idx="5"/>
          </p:nvPr>
        </p:nvSpPr>
        <p:spPr/>
        <p:txBody>
          <a:bodyPr/>
          <a:lstStyle/>
          <a:p>
            <a:fld id="{942139D9-C48B-4535-B980-D1F7A45F6A43}" type="slidenum">
              <a:rPr lang="en-US" smtClean="0"/>
              <a:t>87</a:t>
            </a:fld>
            <a:endParaRPr lang="en-US"/>
          </a:p>
        </p:txBody>
      </p:sp>
    </p:spTree>
    <p:extLst>
      <p:ext uri="{BB962C8B-B14F-4D97-AF65-F5344CB8AC3E}">
        <p14:creationId xmlns:p14="http://schemas.microsoft.com/office/powerpoint/2010/main" val="36788033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We still have the problem of accessibility. Definitely this approach does not simplify things enough for most people. So I managed to create a shiny app that even though has limited functionality, can create simple pipelines with an easy way.</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88</a:t>
            </a:fld>
            <a:endParaRPr lang="en-US"/>
          </a:p>
        </p:txBody>
      </p:sp>
    </p:spTree>
    <p:extLst>
      <p:ext uri="{BB962C8B-B14F-4D97-AF65-F5344CB8AC3E}">
        <p14:creationId xmlns:p14="http://schemas.microsoft.com/office/powerpoint/2010/main" val="36146670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629996"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We still have the problem of accessibility. Definitely this approach does not simplify things enough for most people. So I managed to create a shiny app that even though has limited functionality, can create simple pipelines with an easy way.</a:t>
            </a:r>
            <a:endParaRPr lang="en-US" dirty="0"/>
          </a:p>
          <a:p>
            <a:pPr marR="629996" rtl="0">
              <a:spcBef>
                <a:spcPts val="0"/>
              </a:spcBef>
              <a:spcAft>
                <a:spcPts val="0"/>
              </a:spcAft>
            </a:pPr>
            <a:endParaRPr lang="en-US" sz="12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The first tab is to upload data or use one of our datasets.</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Then you specify the columns related to the sample id, </a:t>
            </a:r>
            <a:r>
              <a:rPr lang="en-US" sz="1200" b="0" i="0" u="none" strike="noStrike" dirty="0" err="1">
                <a:solidFill>
                  <a:srgbClr val="000000"/>
                </a:solidFill>
                <a:effectLst/>
                <a:latin typeface="Constantia" panose="02030602050306030303" pitchFamily="18" charset="0"/>
              </a:rPr>
              <a:t>sample_type</a:t>
            </a:r>
            <a:r>
              <a:rPr lang="en-US" sz="1200" b="0" i="0" u="none" strike="noStrike" dirty="0">
                <a:solidFill>
                  <a:srgbClr val="000000"/>
                </a:solidFill>
                <a:effectLst/>
                <a:latin typeface="Constantia" panose="02030602050306030303" pitchFamily="18" charset="0"/>
              </a:rPr>
              <a:t>, and the study variable.</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And finally you add the steps you want to perform. Generate the targets file and run it.</a:t>
            </a:r>
          </a:p>
          <a:p>
            <a:pPr marR="629996" rtl="0">
              <a:spcBef>
                <a:spcPts val="0"/>
              </a:spcBef>
              <a:spcAft>
                <a:spcPts val="0"/>
              </a:spcAft>
            </a:pPr>
            <a:endParaRPr lang="en-US" sz="12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It will create some plots that will be saved onto the directory. </a:t>
            </a:r>
            <a:endParaRPr lang="en-US" b="0" dirty="0">
              <a:effectLst/>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89</a:t>
            </a:fld>
            <a:endParaRPr lang="en-US"/>
          </a:p>
        </p:txBody>
      </p:sp>
    </p:spTree>
    <p:extLst>
      <p:ext uri="{BB962C8B-B14F-4D97-AF65-F5344CB8AC3E}">
        <p14:creationId xmlns:p14="http://schemas.microsoft.com/office/powerpoint/2010/main" val="65515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9</a:t>
            </a:fld>
            <a:endParaRPr lang="en-US"/>
          </a:p>
        </p:txBody>
      </p:sp>
    </p:spTree>
    <p:extLst>
      <p:ext uri="{BB962C8B-B14F-4D97-AF65-F5344CB8AC3E}">
        <p14:creationId xmlns:p14="http://schemas.microsoft.com/office/powerpoint/2010/main" val="35920319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At the beginning of this project, the main objective was to develop a new pipeline that would improve efficiency and modularity compared to existing pipelines. Unfortunately, we cannot conclude that we have met this objective. Although we have technically developed a pipeline and an R package that allows for modular creation of these pipelines, due to the limited time available, we have not been able to compare it with others. Therefore, we do not know if it is more efficient.</a:t>
            </a: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I know I've been ambitious with this project and in my opinion, presenting a project without comparable results does not meet my standards as a scientist. Nonetheless I’m aware that the time we have is limited and things like this can happen.</a:t>
            </a:r>
          </a:p>
          <a:p>
            <a:endParaRPr lang="en-US" sz="1800" b="0" i="0" u="none" strike="noStrike" dirty="0">
              <a:solidFill>
                <a:srgbClr val="000000"/>
              </a:solidFill>
              <a:effectLst/>
              <a:latin typeface="Constantia" panose="02030602050306030303" pitchFamily="18" charset="0"/>
            </a:endParaRPr>
          </a:p>
          <a:p>
            <a:r>
              <a:rPr lang="en-US" sz="2800" dirty="0"/>
              <a:t>Although I did not achieve the main objective of my thesis, I successfully developed a tool that facilitates the creation of pipelines. This tool establishes a solid foundation for future research to compare pretreatment strategies and ultimately accomplish the goal.</a:t>
            </a:r>
            <a:endParaRPr lang="en-US" sz="1800" b="0" i="0" u="none" strike="noStrike" dirty="0">
              <a:solidFill>
                <a:srgbClr val="000000"/>
              </a:solidFill>
              <a:effectLst/>
              <a:latin typeface="Constantia" panose="02030602050306030303" pitchFamily="18" charset="0"/>
            </a:endParaRP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To ensure the best outcomes for this project, I believe the most important aspects for the future would be:</a:t>
            </a:r>
          </a:p>
          <a:p>
            <a:endParaRPr lang="en-US" sz="1800" b="0" i="0" u="none" strike="noStrike" dirty="0">
              <a:solidFill>
                <a:srgbClr val="000000"/>
              </a:solidFill>
              <a:effectLst/>
              <a:latin typeface="Constantia" panose="02030602050306030303" pitchFamily="18" charset="0"/>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90</a:t>
            </a:fld>
            <a:endParaRPr lang="en-US"/>
          </a:p>
        </p:txBody>
      </p:sp>
    </p:spTree>
    <p:extLst>
      <p:ext uri="{BB962C8B-B14F-4D97-AF65-F5344CB8AC3E}">
        <p14:creationId xmlns:p14="http://schemas.microsoft.com/office/powerpoint/2010/main" val="42610804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Constantia" panose="02030602050306030303" pitchFamily="18" charset="0"/>
              </a:rPr>
              <a:t>To ensure the best outcomes for this project, I believe the most important aspects for the future would be:</a:t>
            </a:r>
          </a:p>
          <a:p>
            <a:pPr rtl="0">
              <a:spcBef>
                <a:spcPts val="1200"/>
              </a:spcBef>
              <a:spcAft>
                <a:spcPts val="1200"/>
              </a:spcAft>
            </a:pPr>
            <a:r>
              <a:rPr lang="en-US" sz="1800" b="0" i="0" u="none" strike="noStrike" dirty="0">
                <a:solidFill>
                  <a:srgbClr val="000000"/>
                </a:solidFill>
                <a:effectLst/>
                <a:latin typeface="Constantia" panose="02030602050306030303" pitchFamily="18" charset="0"/>
              </a:rPr>
              <a:t>First and more important</a:t>
            </a:r>
            <a:endParaRPr lang="en-US" b="0" dirty="0">
              <a:effectLst/>
            </a:endParaRPr>
          </a:p>
          <a:p>
            <a:pPr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Comparing</a:t>
            </a:r>
            <a:r>
              <a:rPr lang="en-US" sz="1800" b="0" i="0" u="none" strike="noStrike" dirty="0">
                <a:solidFill>
                  <a:srgbClr val="000000"/>
                </a:solidFill>
                <a:effectLst/>
                <a:latin typeface="Constantia" panose="02030602050306030303" pitchFamily="18" charset="0"/>
              </a:rPr>
              <a:t> the results with existing pipelines since their effectiveness has not yet been verified.</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Implementing </a:t>
            </a:r>
            <a:r>
              <a:rPr lang="en-US" sz="1800" b="0" i="0" u="none" strike="noStrike" dirty="0">
                <a:solidFill>
                  <a:srgbClr val="000000"/>
                </a:solidFill>
                <a:effectLst/>
                <a:latin typeface="Constantia" panose="02030602050306030303" pitchFamily="18" charset="0"/>
              </a:rPr>
              <a:t>more methods for both preprocessing and plotting results. As well as rewriting some methods, would help the versatility of the package and would make the package less dependent on other packages.</a:t>
            </a: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Improving </a:t>
            </a:r>
            <a:r>
              <a:rPr lang="en-US" sz="1800" b="0" i="0" u="none" strike="noStrike" dirty="0">
                <a:solidFill>
                  <a:srgbClr val="000000"/>
                </a:solidFill>
                <a:effectLst/>
                <a:latin typeface="Constantia" panose="02030602050306030303" pitchFamily="18" charset="0"/>
              </a:rPr>
              <a:t>the functionality of the </a:t>
            </a:r>
            <a:r>
              <a:rPr lang="en-US" sz="1800" b="1" i="0" u="none" strike="noStrike" dirty="0">
                <a:solidFill>
                  <a:srgbClr val="000000"/>
                </a:solidFill>
                <a:effectLst/>
                <a:latin typeface="Constantia" panose="02030602050306030303" pitchFamily="18" charset="0"/>
              </a:rPr>
              <a:t>Shiny </a:t>
            </a:r>
            <a:r>
              <a:rPr lang="en-US" sz="1800" b="0" i="0" u="none" strike="noStrike" dirty="0">
                <a:solidFill>
                  <a:srgbClr val="000000"/>
                </a:solidFill>
                <a:effectLst/>
                <a:latin typeface="Constantia" panose="02030602050306030303" pitchFamily="18" charset="0"/>
              </a:rPr>
              <a:t>graphical interface by adding features such as the ability to view results, branching the pipeline, etc.</a:t>
            </a:r>
          </a:p>
          <a:p>
            <a:pPr rtl="0" fontAlgn="base">
              <a:spcBef>
                <a:spcPts val="0"/>
              </a:spcBef>
              <a:spcAft>
                <a:spcPts val="120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Including </a:t>
            </a:r>
            <a:r>
              <a:rPr lang="en-US" sz="1800" b="0" i="0" u="none" strike="noStrike" dirty="0">
                <a:solidFill>
                  <a:srgbClr val="000000"/>
                </a:solidFill>
                <a:effectLst/>
                <a:latin typeface="Constantia" panose="02030602050306030303" pitchFamily="18" charset="0"/>
              </a:rPr>
              <a:t>the package in the </a:t>
            </a:r>
            <a:r>
              <a:rPr lang="en-US" sz="1800" b="1" i="0" u="none" strike="noStrike" dirty="0">
                <a:solidFill>
                  <a:srgbClr val="000000"/>
                </a:solidFill>
                <a:effectLst/>
                <a:latin typeface="Constantia" panose="02030602050306030303" pitchFamily="18" charset="0"/>
              </a:rPr>
              <a:t>CRAN </a:t>
            </a:r>
            <a:r>
              <a:rPr lang="en-US" sz="1800" b="0" i="0" u="none" strike="noStrike" dirty="0">
                <a:solidFill>
                  <a:srgbClr val="000000"/>
                </a:solidFill>
                <a:effectLst/>
                <a:latin typeface="Constantia" panose="02030602050306030303" pitchFamily="18" charset="0"/>
              </a:rPr>
              <a:t>repository to make it more accessible to all users, regardless of their level of computer knowledge.</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91</a:t>
            </a:fld>
            <a:endParaRPr lang="en-US"/>
          </a:p>
        </p:txBody>
      </p:sp>
    </p:spTree>
    <p:extLst>
      <p:ext uri="{BB962C8B-B14F-4D97-AF65-F5344CB8AC3E}">
        <p14:creationId xmlns:p14="http://schemas.microsoft.com/office/powerpoint/2010/main" val="22244601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And that has been metaboPipe, a modular pipeline for metabolomic data pretreatment. </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Thank you for listening and I hope you find it at least interesting. </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92</a:t>
            </a:fld>
            <a:endParaRPr lang="en-US"/>
          </a:p>
        </p:txBody>
      </p:sp>
    </p:spTree>
    <p:extLst>
      <p:ext uri="{BB962C8B-B14F-4D97-AF65-F5344CB8AC3E}">
        <p14:creationId xmlns:p14="http://schemas.microsoft.com/office/powerpoint/2010/main" val="1263949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78AE-6BDB-E56D-9E3A-B44D00207C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A9577-408C-D9B1-2923-59D6FF85C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D384F0-B6F9-8BE4-D0D2-D6C55A57B67F}"/>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5D467B2F-C74F-E91E-6E39-15D26C113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E80AD-06E0-E99B-950B-74A31C3B13BA}"/>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0597238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609F-3A7B-9040-44B7-ABC84890E2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14546-0498-CACA-3C7A-0F7038EE3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7470E-ED33-9E98-E5A3-6566E2095625}"/>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4A9FEB6F-99CA-23BB-AD17-D8E657169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7F1B0-B3F2-D3C4-0B52-3BEA1A116B55}"/>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5538378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0DBEE-A445-FCA7-7E90-48039C3B4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D757A5-E919-E685-F2EA-AF8976C419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16707-EF66-B7ED-AFC0-8BF775AFD46B}"/>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7120CF32-6F30-8A09-06D6-1A60A9AAC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08ECF-A714-0BFA-B506-DE3F5869FE1B}"/>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4548086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CDB-555F-29C6-3D8D-A5B57228A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DB1B1-C690-063A-F8B2-F83506B45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D6C9A-A93E-8BAF-2AD0-A218B2261E93}"/>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4583041D-D952-6244-F7A4-38AEAADB5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E87CD-7629-06F1-B5AD-06FCDB8D82E6}"/>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2846345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D54E-3FDD-4DEB-7EC6-33EEF9A2DB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46390-62D4-EFFF-349B-257D6DD651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1949C4-9C30-7B51-64B8-5F94E49B3055}"/>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A3E553BF-CFCD-BFC2-A6AF-562E71D06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9F807-D9E7-9743-14EC-38A657E1FB0E}"/>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481860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8846-A421-66F1-0795-1C7FD83BC3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8B390-8E2B-A08F-4711-4F03B5317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DB1831-5AE1-2BBD-7999-45015A64C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20D34-901E-0196-439B-F0463778735E}"/>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6" name="Footer Placeholder 5">
            <a:extLst>
              <a:ext uri="{FF2B5EF4-FFF2-40B4-BE49-F238E27FC236}">
                <a16:creationId xmlns:a16="http://schemas.microsoft.com/office/drawing/2014/main" id="{7F6609E1-E13E-DEBE-2AA5-ECF61E014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8146F0-5BD2-6793-7256-6BDEDF4F31D3}"/>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153202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957A-52A3-0653-83A2-37A70B6252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0D519-2878-8CF1-EFFB-A2B1093CD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8F6E69-E5F8-AD23-15AC-81FEF5135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BCA579-4736-DC10-390A-CCF33639B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F2F46-3A14-5906-23BB-D47C89206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4CDA8D-B464-ED9C-C4D7-879076F00353}"/>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8" name="Footer Placeholder 7">
            <a:extLst>
              <a:ext uri="{FF2B5EF4-FFF2-40B4-BE49-F238E27FC236}">
                <a16:creationId xmlns:a16="http://schemas.microsoft.com/office/drawing/2014/main" id="{6CE4535E-2EDF-A69B-1864-D73AF7125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074ED2-3962-B1A0-2211-EF15A3B566A4}"/>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907709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D5E9-64AE-A559-B5E0-5FB41FDCDD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2FE3ED-F9A8-B685-F795-AE97FB00089F}"/>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4" name="Footer Placeholder 3">
            <a:extLst>
              <a:ext uri="{FF2B5EF4-FFF2-40B4-BE49-F238E27FC236}">
                <a16:creationId xmlns:a16="http://schemas.microsoft.com/office/drawing/2014/main" id="{1C904EAF-2C21-7979-FC6B-EDD91E182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959F20-4F76-0EBA-B826-64428C05CF25}"/>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648689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B6F183-8715-E91B-0F2D-8C9A17A82DCC}"/>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3" name="Footer Placeholder 2">
            <a:extLst>
              <a:ext uri="{FF2B5EF4-FFF2-40B4-BE49-F238E27FC236}">
                <a16:creationId xmlns:a16="http://schemas.microsoft.com/office/drawing/2014/main" id="{BA2E1774-27FA-0EB8-427C-936634C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8ACC75-9639-999C-4140-C5834A3B597E}"/>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562803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7059-4407-22EE-53DC-EAAB44E6C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3DDE3D-3645-8C71-B011-07FC1F0CD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9624FD-B85C-F89E-A3E1-E01FB38CB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367B23-9746-C937-A79D-6F70E706C07D}"/>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6" name="Footer Placeholder 5">
            <a:extLst>
              <a:ext uri="{FF2B5EF4-FFF2-40B4-BE49-F238E27FC236}">
                <a16:creationId xmlns:a16="http://schemas.microsoft.com/office/drawing/2014/main" id="{F5411F6F-15DF-6969-FB39-3FF7C521D2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365EE-A624-EC50-805F-E09CF52214AC}"/>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682953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5800-005C-D1C5-3DAA-C3C5A9942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5B180-4AF8-9C0E-6A58-C8AA3D940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2348C4-BAC4-CF7F-E64A-6A2FDEF81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3797B-524E-9334-555D-1C4C9F56F424}"/>
              </a:ext>
            </a:extLst>
          </p:cNvPr>
          <p:cNvSpPr>
            <a:spLocks noGrp="1"/>
          </p:cNvSpPr>
          <p:nvPr>
            <p:ph type="dt" sz="half" idx="10"/>
          </p:nvPr>
        </p:nvSpPr>
        <p:spPr/>
        <p:txBody>
          <a:bodyPr/>
          <a:lstStyle/>
          <a:p>
            <a:fld id="{C0CDCD81-CF94-4564-A7A5-1DDA1CD0A3C6}" type="datetimeFigureOut">
              <a:rPr lang="en-US" smtClean="0"/>
              <a:t>6/17/2024</a:t>
            </a:fld>
            <a:endParaRPr lang="en-US"/>
          </a:p>
        </p:txBody>
      </p:sp>
      <p:sp>
        <p:nvSpPr>
          <p:cNvPr id="6" name="Footer Placeholder 5">
            <a:extLst>
              <a:ext uri="{FF2B5EF4-FFF2-40B4-BE49-F238E27FC236}">
                <a16:creationId xmlns:a16="http://schemas.microsoft.com/office/drawing/2014/main" id="{3876F982-D66B-3BB6-19A5-834ED80BD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0BC35-7EFF-269D-F1A2-A4D2A728B7DD}"/>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356440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263A5-ECBA-7089-E53D-E44C183CD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9D0D70-E270-190C-1306-53041BB6B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C4B5D-4631-C8AF-884E-FE84E236C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CDCD81-CF94-4564-A7A5-1DDA1CD0A3C6}" type="datetimeFigureOut">
              <a:rPr lang="en-US" smtClean="0"/>
              <a:t>6/17/2024</a:t>
            </a:fld>
            <a:endParaRPr lang="en-US"/>
          </a:p>
        </p:txBody>
      </p:sp>
      <p:sp>
        <p:nvSpPr>
          <p:cNvPr id="5" name="Footer Placeholder 4">
            <a:extLst>
              <a:ext uri="{FF2B5EF4-FFF2-40B4-BE49-F238E27FC236}">
                <a16:creationId xmlns:a16="http://schemas.microsoft.com/office/drawing/2014/main" id="{29EE5775-D6E0-9849-B9D0-EF2BC8B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3B8A8A-6336-B374-6E3F-FB87CF730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A1A3E1-49D3-44F6-8012-DB2DA2BC9B8C}" type="slidenum">
              <a:rPr lang="en-US" smtClean="0"/>
              <a:t>‹#›</a:t>
            </a:fld>
            <a:endParaRPr lang="en-US"/>
          </a:p>
        </p:txBody>
      </p:sp>
    </p:spTree>
    <p:extLst>
      <p:ext uri="{BB962C8B-B14F-4D97-AF65-F5344CB8AC3E}">
        <p14:creationId xmlns:p14="http://schemas.microsoft.com/office/powerpoint/2010/main" val="26762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2/mnfr.20180038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3390/metabo1109063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notesSlide" Target="../notesSlides/notesSlide16.xml"/><Relationship Id="rId21" Type="http://schemas.openxmlformats.org/officeDocument/2006/relationships/image" Target="../media/image37.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44.png"/><Relationship Id="rId21" Type="http://schemas.openxmlformats.org/officeDocument/2006/relationships/image" Target="../media/image38.png"/><Relationship Id="rId7" Type="http://schemas.openxmlformats.org/officeDocument/2006/relationships/image" Target="../media/image48.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17.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46.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51.svg"/><Relationship Id="rId19" Type="http://schemas.openxmlformats.org/officeDocument/2006/relationships/image" Target="../media/image36.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31.svg"/><Relationship Id="rId22"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notesSlide" Target="../notesSlides/notesSlide18.xml"/><Relationship Id="rId21" Type="http://schemas.openxmlformats.org/officeDocument/2006/relationships/image" Target="../media/image37.svg"/><Relationship Id="rId7" Type="http://schemas.openxmlformats.org/officeDocument/2006/relationships/image" Target="../media/image47.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2" Type="http://schemas.openxmlformats.org/officeDocument/2006/relationships/slideLayout" Target="../slideLayouts/slideLayout2.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5.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40.png"/><Relationship Id="rId5" Type="http://schemas.openxmlformats.org/officeDocument/2006/relationships/image" Target="../media/image45.svg"/><Relationship Id="rId15" Type="http://schemas.openxmlformats.org/officeDocument/2006/relationships/image" Target="../media/image53.svg"/><Relationship Id="rId23" Type="http://schemas.openxmlformats.org/officeDocument/2006/relationships/image" Target="../media/image39.svg"/><Relationship Id="rId10" Type="http://schemas.openxmlformats.org/officeDocument/2006/relationships/image" Target="../media/image50.png"/><Relationship Id="rId19" Type="http://schemas.openxmlformats.org/officeDocument/2006/relationships/image" Target="../media/image35.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2.png"/><Relationship Id="rId22" Type="http://schemas.openxmlformats.org/officeDocument/2006/relationships/image" Target="../media/image38.png"/><Relationship Id="rId27" Type="http://schemas.openxmlformats.org/officeDocument/2006/relationships/image" Target="../media/image4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genome.jp/pathway/map01100"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36.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40.png"/><Relationship Id="rId26" Type="http://schemas.openxmlformats.org/officeDocument/2006/relationships/image" Target="../media/image36.png"/><Relationship Id="rId3" Type="http://schemas.openxmlformats.org/officeDocument/2006/relationships/notesSlide" Target="../notesSlides/notesSlide37.xml"/><Relationship Id="rId21" Type="http://schemas.openxmlformats.org/officeDocument/2006/relationships/image" Target="../media/image55.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5.svg"/><Relationship Id="rId25" Type="http://schemas.openxmlformats.org/officeDocument/2006/relationships/image" Target="../media/image61.sv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54.png"/><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60.png"/><Relationship Id="rId5" Type="http://schemas.openxmlformats.org/officeDocument/2006/relationships/image" Target="../media/image21.svg"/><Relationship Id="rId15" Type="http://schemas.openxmlformats.org/officeDocument/2006/relationships/image" Target="../media/image33.svg"/><Relationship Id="rId23" Type="http://schemas.openxmlformats.org/officeDocument/2006/relationships/image" Target="../media/image57.svg"/><Relationship Id="rId10" Type="http://schemas.openxmlformats.org/officeDocument/2006/relationships/image" Target="../media/image26.png"/><Relationship Id="rId19" Type="http://schemas.openxmlformats.org/officeDocument/2006/relationships/image" Target="../media/image41.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2.png"/><Relationship Id="rId22" Type="http://schemas.openxmlformats.org/officeDocument/2006/relationships/image" Target="../media/image56.png"/><Relationship Id="rId27" Type="http://schemas.openxmlformats.org/officeDocument/2006/relationships/image" Target="../media/image37.svg"/></Relationships>
</file>

<file path=ppt/slides/_rels/slide3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28.png"/><Relationship Id="rId12"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64.png"/><Relationship Id="rId5" Type="http://schemas.openxmlformats.org/officeDocument/2006/relationships/image" Target="../media/image32.png"/><Relationship Id="rId15" Type="http://schemas.openxmlformats.org/officeDocument/2006/relationships/image" Target="../media/image55.svg"/><Relationship Id="rId10" Type="http://schemas.openxmlformats.org/officeDocument/2006/relationships/image" Target="../media/image63.svg"/><Relationship Id="rId4" Type="http://schemas.openxmlformats.org/officeDocument/2006/relationships/image" Target="../media/image23.svg"/><Relationship Id="rId9" Type="http://schemas.openxmlformats.org/officeDocument/2006/relationships/image" Target="../media/image62.png"/><Relationship Id="rId1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5.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7.wmf"/><Relationship Id="rId5" Type="http://schemas.openxmlformats.org/officeDocument/2006/relationships/oleObject" Target="../embeddings/oleObject1.bin"/><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notesSlide" Target="../notesSlides/notesSlide45.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70.svg"/><Relationship Id="rId4" Type="http://schemas.openxmlformats.org/officeDocument/2006/relationships/image" Target="../media/image81.png"/><Relationship Id="rId9"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svg"/><Relationship Id="rId3" Type="http://schemas.openxmlformats.org/officeDocument/2006/relationships/image" Target="../media/image86.png"/><Relationship Id="rId7" Type="http://schemas.openxmlformats.org/officeDocument/2006/relationships/image" Target="../media/image74.svg"/><Relationship Id="rId12"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97.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69.png"/><Relationship Id="rId3" Type="http://schemas.openxmlformats.org/officeDocument/2006/relationships/image" Target="../media/image79.png"/><Relationship Id="rId7" Type="http://schemas.openxmlformats.org/officeDocument/2006/relationships/image" Target="../media/image87.png"/><Relationship Id="rId12" Type="http://schemas.openxmlformats.org/officeDocument/2006/relationships/image" Target="../media/image8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5.svg"/><Relationship Id="rId11" Type="http://schemas.microsoft.com/office/2014/relationships/chartEx" Target="../charts/chartEx1.xml"/><Relationship Id="rId5" Type="http://schemas.openxmlformats.org/officeDocument/2006/relationships/image" Target="../media/image84.png"/><Relationship Id="rId10" Type="http://schemas.openxmlformats.org/officeDocument/2006/relationships/image" Target="../media/image90.svg"/><Relationship Id="rId4" Type="http://schemas.openxmlformats.org/officeDocument/2006/relationships/image" Target="../media/image80.svg"/><Relationship Id="rId9" Type="http://schemas.openxmlformats.org/officeDocument/2006/relationships/image" Target="../media/image89.png"/><Relationship Id="rId14" Type="http://schemas.openxmlformats.org/officeDocument/2006/relationships/image" Target="../media/image70.svg"/></Relationships>
</file>

<file path=ppt/slides/_rels/slide48.xml.rels><?xml version="1.0" encoding="UTF-8" standalone="yes"?>
<Relationships xmlns="http://schemas.openxmlformats.org/package/2006/relationships"><Relationship Id="rId8" Type="http://schemas.openxmlformats.org/officeDocument/2006/relationships/image" Target="../media/image85.svg"/><Relationship Id="rId13" Type="http://schemas.microsoft.com/office/2014/relationships/chartEx" Target="../charts/chartEx3.xml"/><Relationship Id="rId3" Type="http://schemas.openxmlformats.org/officeDocument/2006/relationships/image" Target="../media/image75.png"/><Relationship Id="rId7" Type="http://schemas.openxmlformats.org/officeDocument/2006/relationships/image" Target="../media/image84.png"/><Relationship Id="rId12" Type="http://schemas.openxmlformats.org/officeDocument/2006/relationships/image" Target="../media/image850.png"/><Relationship Id="rId2" Type="http://schemas.openxmlformats.org/officeDocument/2006/relationships/notesSlide" Target="../notesSlides/notesSlide48.xml"/><Relationship Id="rId16" Type="http://schemas.openxmlformats.org/officeDocument/2006/relationships/image" Target="../media/image70.svg"/><Relationship Id="rId1" Type="http://schemas.openxmlformats.org/officeDocument/2006/relationships/slideLayout" Target="../slideLayouts/slideLayout2.xml"/><Relationship Id="rId6" Type="http://schemas.openxmlformats.org/officeDocument/2006/relationships/image" Target="../media/image80.svg"/><Relationship Id="rId11" Type="http://schemas.microsoft.com/office/2014/relationships/chartEx" Target="../charts/chartEx2.xml"/><Relationship Id="rId5" Type="http://schemas.openxmlformats.org/officeDocument/2006/relationships/image" Target="../media/image79.png"/><Relationship Id="rId15" Type="http://schemas.openxmlformats.org/officeDocument/2006/relationships/image" Target="../media/image69.png"/><Relationship Id="rId10" Type="http://schemas.openxmlformats.org/officeDocument/2006/relationships/image" Target="../media/image90.svg"/><Relationship Id="rId4" Type="http://schemas.openxmlformats.org/officeDocument/2006/relationships/image" Target="../media/image76.svg"/><Relationship Id="rId9" Type="http://schemas.openxmlformats.org/officeDocument/2006/relationships/image" Target="../media/image89.png"/><Relationship Id="rId14" Type="http://schemas.openxmlformats.org/officeDocument/2006/relationships/image" Target="../media/image840.png"/></Relationships>
</file>

<file path=ppt/slides/_rels/slide4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69.png"/><Relationship Id="rId3" Type="http://schemas.openxmlformats.org/officeDocument/2006/relationships/image" Target="../media/image71.png"/><Relationship Id="rId7" Type="http://schemas.openxmlformats.org/officeDocument/2006/relationships/image" Target="../media/image89.png"/><Relationship Id="rId12" Type="http://schemas.openxmlformats.org/officeDocument/2006/relationships/image" Target="../media/image85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5.svg"/><Relationship Id="rId11" Type="http://schemas.microsoft.com/office/2014/relationships/chartEx" Target="../charts/chartEx5.xml"/><Relationship Id="rId5" Type="http://schemas.openxmlformats.org/officeDocument/2006/relationships/image" Target="../media/image84.png"/><Relationship Id="rId10" Type="http://schemas.openxmlformats.org/officeDocument/2006/relationships/image" Target="../media/image860.png"/><Relationship Id="rId4" Type="http://schemas.openxmlformats.org/officeDocument/2006/relationships/image" Target="../media/image72.svg"/><Relationship Id="rId9" Type="http://schemas.microsoft.com/office/2014/relationships/chartEx" Target="../charts/chartEx4.xml"/><Relationship Id="rId14" Type="http://schemas.openxmlformats.org/officeDocument/2006/relationships/image" Target="../media/image70.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i.org/10.3390/metabo911026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reativecommons.org/public-domain/cc0/" TargetMode="External"/><Relationship Id="rId5" Type="http://schemas.openxmlformats.org/officeDocument/2006/relationships/hyperlink" Target="https://w.wiki/AN8Q" TargetMode="Externa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73.png"/><Relationship Id="rId7" Type="http://schemas.microsoft.com/office/2014/relationships/chartEx" Target="../charts/chartEx6.xml"/><Relationship Id="rId12" Type="http://schemas.openxmlformats.org/officeDocument/2006/relationships/image" Target="../media/image70.sv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0.svg"/><Relationship Id="rId11" Type="http://schemas.openxmlformats.org/officeDocument/2006/relationships/image" Target="../media/image69.png"/><Relationship Id="rId5" Type="http://schemas.openxmlformats.org/officeDocument/2006/relationships/image" Target="../media/image89.png"/><Relationship Id="rId10" Type="http://schemas.openxmlformats.org/officeDocument/2006/relationships/image" Target="../media/image880.png"/><Relationship Id="rId4" Type="http://schemas.openxmlformats.org/officeDocument/2006/relationships/image" Target="../media/image74.svg"/><Relationship Id="rId9" Type="http://schemas.microsoft.com/office/2014/relationships/chartEx" Target="../charts/chartEx7.xml"/></Relationships>
</file>

<file path=ppt/slides/_rels/slide51.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77.png"/><Relationship Id="rId7" Type="http://schemas.microsoft.com/office/2014/relationships/chartEx" Target="../charts/chartEx9.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90.png"/><Relationship Id="rId5" Type="http://schemas.microsoft.com/office/2014/relationships/chartEx" Target="../charts/chartEx8.xml"/><Relationship Id="rId10" Type="http://schemas.openxmlformats.org/officeDocument/2006/relationships/image" Target="../media/image70.svg"/><Relationship Id="rId4" Type="http://schemas.openxmlformats.org/officeDocument/2006/relationships/image" Target="../media/image78.svg"/><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7.png"/><Relationship Id="rId7"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0.png"/><Relationship Id="rId5" Type="http://schemas.microsoft.com/office/2014/relationships/chartEx" Target="../charts/chartEx10.xml"/><Relationship Id="rId4" Type="http://schemas.openxmlformats.org/officeDocument/2006/relationships/image" Target="../media/image78.svg"/></Relationships>
</file>

<file path=ppt/slides/_rels/slide53.xml.rels><?xml version="1.0" encoding="UTF-8" standalone="yes"?>
<Relationships xmlns="http://schemas.openxmlformats.org/package/2006/relationships"><Relationship Id="rId8" Type="http://schemas.openxmlformats.org/officeDocument/2006/relationships/image" Target="../media/image93.svg"/><Relationship Id="rId3" Type="http://schemas.microsoft.com/office/2014/relationships/chartEx" Target="../charts/chartEx11.xml"/><Relationship Id="rId7"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900.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5.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04.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3.png"/><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63.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png"/><Relationship Id="rId7" Type="http://schemas.openxmlformats.org/officeDocument/2006/relationships/image" Target="../media/image105.png"/><Relationship Id="rId12" Type="http://schemas.openxmlformats.org/officeDocument/2006/relationships/image" Target="../media/image70.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4.svg"/><Relationship Id="rId11" Type="http://schemas.openxmlformats.org/officeDocument/2006/relationships/image" Target="../media/image6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2.sv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png"/><Relationship Id="rId7" Type="http://schemas.openxmlformats.org/officeDocument/2006/relationships/image" Target="../media/image105.png"/><Relationship Id="rId12" Type="http://schemas.openxmlformats.org/officeDocument/2006/relationships/image" Target="../media/image70.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4.svg"/><Relationship Id="rId11" Type="http://schemas.openxmlformats.org/officeDocument/2006/relationships/image" Target="../media/image6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2.svg"/><Relationship Id="rId9" Type="http://schemas.openxmlformats.org/officeDocument/2006/relationships/image" Target="../media/image107.png"/></Relationships>
</file>

<file path=ppt/slides/_rels/slide6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12" Type="http://schemas.openxmlformats.org/officeDocument/2006/relationships/image" Target="../media/image70.sv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4.svg"/><Relationship Id="rId11" Type="http://schemas.openxmlformats.org/officeDocument/2006/relationships/image" Target="../media/image69.png"/><Relationship Id="rId5" Type="http://schemas.openxmlformats.org/officeDocument/2006/relationships/image" Target="../media/image103.png"/><Relationship Id="rId10" Type="http://schemas.openxmlformats.org/officeDocument/2006/relationships/image" Target="../media/image106.svg"/><Relationship Id="rId4" Type="http://schemas.openxmlformats.org/officeDocument/2006/relationships/image" Target="../media/image2.svg"/><Relationship Id="rId9" Type="http://schemas.openxmlformats.org/officeDocument/2006/relationships/image" Target="../media/image105.png"/></Relationships>
</file>

<file path=ppt/slides/_rels/slide6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12" Type="http://schemas.openxmlformats.org/officeDocument/2006/relationships/image" Target="../media/image70.sv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4.svg"/><Relationship Id="rId11" Type="http://schemas.openxmlformats.org/officeDocument/2006/relationships/image" Target="../media/image69.png"/><Relationship Id="rId5" Type="http://schemas.openxmlformats.org/officeDocument/2006/relationships/image" Target="../media/image103.png"/><Relationship Id="rId10" Type="http://schemas.openxmlformats.org/officeDocument/2006/relationships/image" Target="../media/image106.svg"/><Relationship Id="rId4" Type="http://schemas.openxmlformats.org/officeDocument/2006/relationships/image" Target="../media/image2.svg"/><Relationship Id="rId9" Type="http://schemas.openxmlformats.org/officeDocument/2006/relationships/image" Target="../media/image105.png"/></Relationships>
</file>

<file path=ppt/slides/_rels/slide6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1.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1.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3.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4.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5.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79.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10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2.sv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2.sv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5.png"/><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png"/><Relationship Id="rId7" Type="http://schemas.openxmlformats.org/officeDocument/2006/relationships/image" Target="../media/image118.png"/><Relationship Id="rId12" Type="http://schemas.openxmlformats.org/officeDocument/2006/relationships/image" Target="../media/image123.sv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2.svg"/><Relationship Id="rId9"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561361-8CE2-CD13-6E32-28866013DD33}"/>
              </a:ext>
            </a:extLst>
          </p:cNvPr>
          <p:cNvSpPr>
            <a:spLocks noGrp="1"/>
          </p:cNvSpPr>
          <p:nvPr>
            <p:ph type="subTitle" idx="1"/>
          </p:nvPr>
        </p:nvSpPr>
        <p:spPr>
          <a:xfrm>
            <a:off x="695034" y="4055780"/>
            <a:ext cx="5980546" cy="728656"/>
          </a:xfrm>
        </p:spPr>
        <p:txBody>
          <a:bodyPr>
            <a:normAutofit lnSpcReduction="10000"/>
          </a:bodyPr>
          <a:lstStyle/>
          <a:p>
            <a:r>
              <a:rPr lang="en-US" i="1" dirty="0">
                <a:solidFill>
                  <a:schemeClr val="bg1"/>
                </a:solidFill>
                <a:latin typeface="Chakra Petch" panose="00000500000000000000" pitchFamily="2" charset="-34"/>
                <a:cs typeface="Chakra Petch" panose="00000500000000000000" pitchFamily="2" charset="-34"/>
              </a:rPr>
              <a:t>A Modular Pipeline for Metabolomic Data Pretreatment</a:t>
            </a:r>
          </a:p>
        </p:txBody>
      </p:sp>
      <p:pic>
        <p:nvPicPr>
          <p:cNvPr id="6" name="Picture 5">
            <a:extLst>
              <a:ext uri="{FF2B5EF4-FFF2-40B4-BE49-F238E27FC236}">
                <a16:creationId xmlns:a16="http://schemas.microsoft.com/office/drawing/2014/main" id="{15BBCFB6-9B14-A0B6-2A84-61F3425E3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81800" y="996507"/>
            <a:ext cx="4239486" cy="4864986"/>
          </a:xfrm>
          <a:prstGeom prst="rect">
            <a:avLst/>
          </a:prstGeom>
        </p:spPr>
      </p:pic>
      <p:sp>
        <p:nvSpPr>
          <p:cNvPr id="2" name="Title 1">
            <a:extLst>
              <a:ext uri="{FF2B5EF4-FFF2-40B4-BE49-F238E27FC236}">
                <a16:creationId xmlns:a16="http://schemas.microsoft.com/office/drawing/2014/main" id="{9B7049E5-8EAE-616E-54F3-97718892FA30}"/>
              </a:ext>
            </a:extLst>
          </p:cNvPr>
          <p:cNvSpPr>
            <a:spLocks noGrp="1"/>
          </p:cNvSpPr>
          <p:nvPr>
            <p:ph type="ctrTitle"/>
          </p:nvPr>
        </p:nvSpPr>
        <p:spPr>
          <a:xfrm>
            <a:off x="1487053" y="2948636"/>
            <a:ext cx="4396509" cy="960726"/>
          </a:xfrm>
        </p:spPr>
        <p:txBody>
          <a:bodyPr>
            <a:normAutofit/>
          </a:bodyPr>
          <a:lstStyle/>
          <a:p>
            <a:r>
              <a:rPr lang="en-US" i="1" dirty="0">
                <a:solidFill>
                  <a:schemeClr val="bg1"/>
                </a:solidFill>
                <a:latin typeface="Chakra Petch" panose="00000500000000000000" pitchFamily="2" charset="-34"/>
                <a:cs typeface="Chakra Petch" panose="00000500000000000000" pitchFamily="2" charset="-34"/>
              </a:rPr>
              <a:t>metaboPipe</a:t>
            </a:r>
          </a:p>
        </p:txBody>
      </p:sp>
      <p:sp>
        <p:nvSpPr>
          <p:cNvPr id="7" name="Subtitle 2">
            <a:extLst>
              <a:ext uri="{FF2B5EF4-FFF2-40B4-BE49-F238E27FC236}">
                <a16:creationId xmlns:a16="http://schemas.microsoft.com/office/drawing/2014/main" id="{7D01712F-247C-4E5C-7785-92DB41247D6D}"/>
              </a:ext>
            </a:extLst>
          </p:cNvPr>
          <p:cNvSpPr txBox="1">
            <a:spLocks/>
          </p:cNvSpPr>
          <p:nvPr/>
        </p:nvSpPr>
        <p:spPr>
          <a:xfrm>
            <a:off x="695034" y="4784436"/>
            <a:ext cx="5980546" cy="1392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bg1"/>
                </a:solidFill>
                <a:latin typeface="Chakra Petch" panose="00000500000000000000" pitchFamily="2" charset="-34"/>
                <a:cs typeface="Chakra Petch" panose="00000500000000000000" pitchFamily="2" charset="-34"/>
              </a:rPr>
              <a:t>Eduard Pérez Méndez</a:t>
            </a:r>
          </a:p>
        </p:txBody>
      </p:sp>
    </p:spTree>
    <p:extLst>
      <p:ext uri="{BB962C8B-B14F-4D97-AF65-F5344CB8AC3E}">
        <p14:creationId xmlns:p14="http://schemas.microsoft.com/office/powerpoint/2010/main" val="530624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7302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7564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518426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32864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39008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70DC4C34-ED7D-6A11-5FC3-D9D8ECA63BFF}"/>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8CC47E69-F193-C984-4327-D436559A3E5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3FEE7686-4B89-79A0-DD3B-7A637F925B36}"/>
              </a:ext>
            </a:extLst>
          </p:cNvPr>
          <p:cNvCxnSpPr>
            <a:cxnSpLocks/>
            <a:stCxn id="8" idx="2"/>
            <a:endCxn id="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EE9DF11-035B-F6D7-DB4A-BA3637C0362D}"/>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A025FE1-7D71-6A5C-2ACB-06EC09311070}"/>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427D71C5-5E6E-78D4-A746-8682D8BF0502}"/>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5F0A2658-CC17-85A9-448A-620A2C8E05D7}"/>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8195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85650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345086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9781674" y="397915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2621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4667799"/>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B76A4FF-BAB9-9737-C7F0-451FED3DFD23}"/>
              </a:ext>
            </a:extLst>
          </p:cNvPr>
          <p:cNvSpPr txBox="1">
            <a:spLocks/>
          </p:cNvSpPr>
          <p:nvPr/>
        </p:nvSpPr>
        <p:spPr>
          <a:xfrm>
            <a:off x="5191124" y="6124576"/>
            <a:ext cx="7000875" cy="733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00" dirty="0" err="1">
                <a:solidFill>
                  <a:schemeClr val="bg1"/>
                </a:solidFill>
                <a:effectLst/>
                <a:latin typeface="Chakra Petch" panose="00000500000000000000" pitchFamily="2" charset="-34"/>
                <a:cs typeface="Chakra Petch" panose="00000500000000000000" pitchFamily="2" charset="-34"/>
              </a:rPr>
              <a:t>Ulaszewska</a:t>
            </a:r>
            <a:r>
              <a:rPr lang="en-US" sz="900" dirty="0">
                <a:solidFill>
                  <a:schemeClr val="bg1"/>
                </a:solidFill>
                <a:effectLst/>
                <a:latin typeface="Chakra Petch" panose="00000500000000000000" pitchFamily="2" charset="-34"/>
                <a:cs typeface="Chakra Petch" panose="00000500000000000000" pitchFamily="2" charset="-34"/>
              </a:rPr>
              <a:t>, M. M., Weinert, C. H., </a:t>
            </a:r>
            <a:r>
              <a:rPr lang="en-US" sz="900" dirty="0" err="1">
                <a:solidFill>
                  <a:schemeClr val="bg1"/>
                </a:solidFill>
                <a:effectLst/>
                <a:latin typeface="Chakra Petch" panose="00000500000000000000" pitchFamily="2" charset="-34"/>
                <a:cs typeface="Chakra Petch" panose="00000500000000000000" pitchFamily="2" charset="-34"/>
              </a:rPr>
              <a:t>Trimigno</a:t>
            </a:r>
            <a:r>
              <a:rPr lang="en-US" sz="900" dirty="0">
                <a:solidFill>
                  <a:schemeClr val="bg1"/>
                </a:solidFill>
                <a:effectLst/>
                <a:latin typeface="Chakra Petch" panose="00000500000000000000" pitchFamily="2" charset="-34"/>
                <a:cs typeface="Chakra Petch" panose="00000500000000000000" pitchFamily="2" charset="-34"/>
              </a:rPr>
              <a:t>, A., </a:t>
            </a:r>
            <a:r>
              <a:rPr lang="en-US" sz="900" dirty="0" err="1">
                <a:solidFill>
                  <a:schemeClr val="bg1"/>
                </a:solidFill>
                <a:effectLst/>
                <a:latin typeface="Chakra Petch" panose="00000500000000000000" pitchFamily="2" charset="-34"/>
                <a:cs typeface="Chakra Petch" panose="00000500000000000000" pitchFamily="2" charset="-34"/>
              </a:rPr>
              <a:t>Portmann</a:t>
            </a:r>
            <a:r>
              <a:rPr lang="en-US" sz="900" dirty="0">
                <a:solidFill>
                  <a:schemeClr val="bg1"/>
                </a:solidFill>
                <a:effectLst/>
                <a:latin typeface="Chakra Petch" panose="00000500000000000000" pitchFamily="2" charset="-34"/>
                <a:cs typeface="Chakra Petch" panose="00000500000000000000" pitchFamily="2" charset="-34"/>
              </a:rPr>
              <a:t>, R., Andres </a:t>
            </a:r>
            <a:r>
              <a:rPr lang="en-US" sz="900" dirty="0" err="1">
                <a:solidFill>
                  <a:schemeClr val="bg1"/>
                </a:solidFill>
                <a:effectLst/>
                <a:latin typeface="Chakra Petch" panose="00000500000000000000" pitchFamily="2" charset="-34"/>
                <a:cs typeface="Chakra Petch" panose="00000500000000000000" pitchFamily="2" charset="-34"/>
              </a:rPr>
              <a:t>Lacueva</a:t>
            </a:r>
            <a:r>
              <a:rPr lang="en-US" sz="900" dirty="0">
                <a:solidFill>
                  <a:schemeClr val="bg1"/>
                </a:solidFill>
                <a:effectLst/>
                <a:latin typeface="Chakra Petch" panose="00000500000000000000" pitchFamily="2" charset="-34"/>
                <a:cs typeface="Chakra Petch" panose="00000500000000000000" pitchFamily="2" charset="-34"/>
              </a:rPr>
              <a:t>, C., </a:t>
            </a:r>
            <a:r>
              <a:rPr lang="en-US" sz="900" dirty="0" err="1">
                <a:solidFill>
                  <a:schemeClr val="bg1"/>
                </a:solidFill>
                <a:effectLst/>
                <a:latin typeface="Chakra Petch" panose="00000500000000000000" pitchFamily="2" charset="-34"/>
                <a:cs typeface="Chakra Petch" panose="00000500000000000000" pitchFamily="2" charset="-34"/>
              </a:rPr>
              <a:t>Badertscher</a:t>
            </a:r>
            <a:r>
              <a:rPr lang="en-US" sz="900" dirty="0">
                <a:solidFill>
                  <a:schemeClr val="bg1"/>
                </a:solidFill>
                <a:effectLst/>
                <a:latin typeface="Chakra Petch" panose="00000500000000000000" pitchFamily="2" charset="-34"/>
                <a:cs typeface="Chakra Petch" panose="00000500000000000000" pitchFamily="2" charset="-34"/>
              </a:rPr>
              <a:t>, R., Brennan, L., </a:t>
            </a:r>
            <a:r>
              <a:rPr lang="en-US" sz="900" dirty="0" err="1">
                <a:solidFill>
                  <a:schemeClr val="bg1"/>
                </a:solidFill>
                <a:effectLst/>
                <a:latin typeface="Chakra Petch" panose="00000500000000000000" pitchFamily="2" charset="-34"/>
                <a:cs typeface="Chakra Petch" panose="00000500000000000000" pitchFamily="2" charset="-34"/>
              </a:rPr>
              <a:t>Brunius</a:t>
            </a:r>
            <a:r>
              <a:rPr lang="en-US" sz="900" dirty="0">
                <a:solidFill>
                  <a:schemeClr val="bg1"/>
                </a:solidFill>
                <a:effectLst/>
                <a:latin typeface="Chakra Petch" panose="00000500000000000000" pitchFamily="2" charset="-34"/>
                <a:cs typeface="Chakra Petch" panose="00000500000000000000" pitchFamily="2" charset="-34"/>
              </a:rPr>
              <a:t>, C., Bub, A., </a:t>
            </a:r>
            <a:r>
              <a:rPr lang="en-US" sz="900" dirty="0" err="1">
                <a:solidFill>
                  <a:schemeClr val="bg1"/>
                </a:solidFill>
                <a:effectLst/>
                <a:latin typeface="Chakra Petch" panose="00000500000000000000" pitchFamily="2" charset="-34"/>
                <a:cs typeface="Chakra Petch" panose="00000500000000000000" pitchFamily="2" charset="-34"/>
              </a:rPr>
              <a:t>Capozzi</a:t>
            </a:r>
            <a:r>
              <a:rPr lang="en-US" sz="900" dirty="0">
                <a:solidFill>
                  <a:schemeClr val="bg1"/>
                </a:solidFill>
                <a:effectLst/>
                <a:latin typeface="Chakra Petch" panose="00000500000000000000" pitchFamily="2" charset="-34"/>
                <a:cs typeface="Chakra Petch" panose="00000500000000000000" pitchFamily="2" charset="-34"/>
              </a:rPr>
              <a:t>, F., </a:t>
            </a:r>
            <a:r>
              <a:rPr lang="en-US" sz="900" dirty="0" err="1">
                <a:solidFill>
                  <a:schemeClr val="bg1"/>
                </a:solidFill>
                <a:effectLst/>
                <a:latin typeface="Chakra Petch" panose="00000500000000000000" pitchFamily="2" charset="-34"/>
                <a:cs typeface="Chakra Petch" panose="00000500000000000000" pitchFamily="2" charset="-34"/>
              </a:rPr>
              <a:t>Cialiè</a:t>
            </a:r>
            <a:r>
              <a:rPr lang="en-US" sz="900" dirty="0">
                <a:solidFill>
                  <a:schemeClr val="bg1"/>
                </a:solidFill>
                <a:effectLst/>
                <a:latin typeface="Chakra Petch" panose="00000500000000000000" pitchFamily="2" charset="-34"/>
                <a:cs typeface="Chakra Petch" panose="00000500000000000000" pitchFamily="2" charset="-34"/>
              </a:rPr>
              <a:t> Rosso, M., Cordero, C. E., Daniel, H., Durand, S., </a:t>
            </a:r>
            <a:r>
              <a:rPr lang="en-US" sz="900" dirty="0" err="1">
                <a:solidFill>
                  <a:schemeClr val="bg1"/>
                </a:solidFill>
                <a:effectLst/>
                <a:latin typeface="Chakra Petch" panose="00000500000000000000" pitchFamily="2" charset="-34"/>
                <a:cs typeface="Chakra Petch" panose="00000500000000000000" pitchFamily="2" charset="-34"/>
              </a:rPr>
              <a:t>Egert</a:t>
            </a:r>
            <a:r>
              <a:rPr lang="en-US" sz="900" dirty="0">
                <a:solidFill>
                  <a:schemeClr val="bg1"/>
                </a:solidFill>
                <a:effectLst/>
                <a:latin typeface="Chakra Petch" panose="00000500000000000000" pitchFamily="2" charset="-34"/>
                <a:cs typeface="Chakra Petch" panose="00000500000000000000" pitchFamily="2" charset="-34"/>
              </a:rPr>
              <a:t>, B., </a:t>
            </a:r>
            <a:r>
              <a:rPr lang="en-US" sz="900" dirty="0" err="1">
                <a:solidFill>
                  <a:schemeClr val="bg1"/>
                </a:solidFill>
                <a:effectLst/>
                <a:latin typeface="Chakra Petch" panose="00000500000000000000" pitchFamily="2" charset="-34"/>
                <a:cs typeface="Chakra Petch" panose="00000500000000000000" pitchFamily="2" charset="-34"/>
              </a:rPr>
              <a:t>Ferrario</a:t>
            </a:r>
            <a:r>
              <a:rPr lang="en-US" sz="900" dirty="0">
                <a:solidFill>
                  <a:schemeClr val="bg1"/>
                </a:solidFill>
                <a:effectLst/>
                <a:latin typeface="Chakra Petch" panose="00000500000000000000" pitchFamily="2" charset="-34"/>
                <a:cs typeface="Chakra Petch" panose="00000500000000000000" pitchFamily="2" charset="-34"/>
              </a:rPr>
              <a:t>, P. G., </a:t>
            </a:r>
            <a:r>
              <a:rPr lang="en-US" sz="900" dirty="0" err="1">
                <a:solidFill>
                  <a:schemeClr val="bg1"/>
                </a:solidFill>
                <a:effectLst/>
                <a:latin typeface="Chakra Petch" panose="00000500000000000000" pitchFamily="2" charset="-34"/>
                <a:cs typeface="Chakra Petch" panose="00000500000000000000" pitchFamily="2" charset="-34"/>
              </a:rPr>
              <a:t>Feskens</a:t>
            </a:r>
            <a:r>
              <a:rPr lang="en-US" sz="900" dirty="0">
                <a:solidFill>
                  <a:schemeClr val="bg1"/>
                </a:solidFill>
                <a:effectLst/>
                <a:latin typeface="Chakra Petch" panose="00000500000000000000" pitchFamily="2" charset="-34"/>
                <a:cs typeface="Chakra Petch" panose="00000500000000000000" pitchFamily="2" charset="-34"/>
              </a:rPr>
              <a:t>, E. J. M., </a:t>
            </a:r>
            <a:r>
              <a:rPr lang="en-US" sz="900" dirty="0" err="1">
                <a:solidFill>
                  <a:schemeClr val="bg1"/>
                </a:solidFill>
                <a:effectLst/>
                <a:latin typeface="Chakra Petch" panose="00000500000000000000" pitchFamily="2" charset="-34"/>
                <a:cs typeface="Chakra Petch" panose="00000500000000000000" pitchFamily="2" charset="-34"/>
              </a:rPr>
              <a:t>Franceschi</a:t>
            </a:r>
            <a:r>
              <a:rPr lang="en-US" sz="900" dirty="0">
                <a:solidFill>
                  <a:schemeClr val="bg1"/>
                </a:solidFill>
                <a:effectLst/>
                <a:latin typeface="Chakra Petch" panose="00000500000000000000" pitchFamily="2" charset="-34"/>
                <a:cs typeface="Chakra Petch" panose="00000500000000000000" pitchFamily="2" charset="-34"/>
              </a:rPr>
              <a:t>, P., Garcia-</a:t>
            </a:r>
            <a:r>
              <a:rPr lang="en-US" sz="900" dirty="0" err="1">
                <a:solidFill>
                  <a:schemeClr val="bg1"/>
                </a:solidFill>
                <a:effectLst/>
                <a:latin typeface="Chakra Petch" panose="00000500000000000000" pitchFamily="2" charset="-34"/>
                <a:cs typeface="Chakra Petch" panose="00000500000000000000" pitchFamily="2" charset="-34"/>
              </a:rPr>
              <a:t>Aloy</a:t>
            </a:r>
            <a:r>
              <a:rPr lang="en-US" sz="900" dirty="0">
                <a:solidFill>
                  <a:schemeClr val="bg1"/>
                </a:solidFill>
                <a:effectLst/>
                <a:latin typeface="Chakra Petch" panose="00000500000000000000" pitchFamily="2" charset="-34"/>
                <a:cs typeface="Chakra Petch" panose="00000500000000000000" pitchFamily="2" charset="-34"/>
              </a:rPr>
              <a:t>, M., … </a:t>
            </a:r>
            <a:r>
              <a:rPr lang="en-US" sz="900" dirty="0" err="1">
                <a:solidFill>
                  <a:schemeClr val="bg1"/>
                </a:solidFill>
                <a:effectLst/>
                <a:latin typeface="Chakra Petch" panose="00000500000000000000" pitchFamily="2" charset="-34"/>
                <a:cs typeface="Chakra Petch" panose="00000500000000000000" pitchFamily="2" charset="-34"/>
              </a:rPr>
              <a:t>Vergères</a:t>
            </a:r>
            <a:r>
              <a:rPr lang="en-US" sz="900" dirty="0">
                <a:solidFill>
                  <a:schemeClr val="bg1"/>
                </a:solidFill>
                <a:effectLst/>
                <a:latin typeface="Chakra Petch" panose="00000500000000000000" pitchFamily="2" charset="-34"/>
                <a:cs typeface="Chakra Petch" panose="00000500000000000000" pitchFamily="2" charset="-34"/>
              </a:rPr>
              <a:t>, G. (2019). Nutrimetabolomics: An Integrative Action for Metabolomic Analyses in Human Nutritional Studies. </a:t>
            </a:r>
            <a:r>
              <a:rPr lang="en-US" sz="900" i="1" dirty="0">
                <a:solidFill>
                  <a:schemeClr val="bg1"/>
                </a:solidFill>
                <a:effectLst/>
                <a:latin typeface="Chakra Petch" panose="00000500000000000000" pitchFamily="2" charset="-34"/>
                <a:cs typeface="Chakra Petch" panose="00000500000000000000" pitchFamily="2" charset="-34"/>
              </a:rPr>
              <a:t>Molecular Nutrition &amp; Food Research</a:t>
            </a:r>
            <a:r>
              <a:rPr lang="en-US" sz="900" dirty="0">
                <a:solidFill>
                  <a:schemeClr val="bg1"/>
                </a:solidFill>
                <a:effectLst/>
                <a:latin typeface="Chakra Petch" panose="00000500000000000000" pitchFamily="2" charset="-34"/>
                <a:cs typeface="Chakra Petch" panose="00000500000000000000" pitchFamily="2" charset="-34"/>
              </a:rPr>
              <a:t>, </a:t>
            </a:r>
            <a:r>
              <a:rPr lang="en-US" sz="900" i="1" dirty="0">
                <a:solidFill>
                  <a:schemeClr val="bg1"/>
                </a:solidFill>
                <a:effectLst/>
                <a:latin typeface="Chakra Petch" panose="00000500000000000000" pitchFamily="2" charset="-34"/>
                <a:cs typeface="Chakra Petch" panose="00000500000000000000" pitchFamily="2" charset="-34"/>
              </a:rPr>
              <a:t>63</a:t>
            </a:r>
            <a:r>
              <a:rPr lang="en-US" sz="900" dirty="0">
                <a:solidFill>
                  <a:schemeClr val="bg1"/>
                </a:solidFill>
                <a:effectLst/>
                <a:latin typeface="Chakra Petch" panose="00000500000000000000" pitchFamily="2" charset="-34"/>
                <a:cs typeface="Chakra Petch" panose="00000500000000000000" pitchFamily="2" charset="-34"/>
              </a:rPr>
              <a:t>(1), 1800384. </a:t>
            </a:r>
            <a:r>
              <a:rPr lang="en-US" sz="900" dirty="0">
                <a:solidFill>
                  <a:schemeClr val="bg1"/>
                </a:solidFill>
                <a:effectLst/>
                <a:latin typeface="Chakra Petch" panose="00000500000000000000" pitchFamily="2" charset="-34"/>
                <a:cs typeface="Chakra Petch" panose="00000500000000000000" pitchFamily="2" charset="-34"/>
                <a:hlinkClick r:id="rId3">
                  <a:extLst>
                    <a:ext uri="{A12FA001-AC4F-418D-AE19-62706E023703}">
                      <ahyp:hlinkClr xmlns:ahyp="http://schemas.microsoft.com/office/drawing/2018/hyperlinkcolor" val="tx"/>
                    </a:ext>
                  </a:extLst>
                </a:hlinkClick>
              </a:rPr>
              <a:t>https://doi.org/10.1002/mnfr.201800384</a:t>
            </a:r>
            <a:endParaRPr lang="en-US" sz="900" dirty="0">
              <a:solidFill>
                <a:schemeClr val="bg1"/>
              </a:solidFill>
              <a:effectLst/>
              <a:latin typeface="Chakra Petch" panose="00000500000000000000" pitchFamily="2" charset="-34"/>
              <a:cs typeface="Chakra Petch" panose="00000500000000000000" pitchFamily="2" charset="-34"/>
            </a:endParaRPr>
          </a:p>
        </p:txBody>
      </p:sp>
      <p:sp>
        <p:nvSpPr>
          <p:cNvPr id="8" name="Title 1">
            <a:extLst>
              <a:ext uri="{FF2B5EF4-FFF2-40B4-BE49-F238E27FC236}">
                <a16:creationId xmlns:a16="http://schemas.microsoft.com/office/drawing/2014/main" id="{47940EC6-3D26-88DE-4EC1-105D1E43604D}"/>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9" name="Title 1">
            <a:extLst>
              <a:ext uri="{FF2B5EF4-FFF2-40B4-BE49-F238E27FC236}">
                <a16:creationId xmlns:a16="http://schemas.microsoft.com/office/drawing/2014/main" id="{9F297FBF-43E3-18AC-2099-F49E48C9EA43}"/>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10" name="Connector: Elbow 9">
            <a:extLst>
              <a:ext uri="{FF2B5EF4-FFF2-40B4-BE49-F238E27FC236}">
                <a16:creationId xmlns:a16="http://schemas.microsoft.com/office/drawing/2014/main" id="{5F5FF029-E5CD-F354-89BE-0123208A792D}"/>
              </a:ext>
            </a:extLst>
          </p:cNvPr>
          <p:cNvCxnSpPr>
            <a:cxnSpLocks/>
            <a:stCxn id="9" idx="2"/>
            <a:endCxn id="8"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A684A17C-BB7F-6C8E-FECC-DEBB658CBBAA}"/>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94951CA3-FE69-E83C-C93A-0062323CF543}"/>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3" name="Title 1">
            <a:extLst>
              <a:ext uri="{FF2B5EF4-FFF2-40B4-BE49-F238E27FC236}">
                <a16:creationId xmlns:a16="http://schemas.microsoft.com/office/drawing/2014/main" id="{786850A3-205F-2550-C6B5-FFACE822876B}"/>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4" name="Left Brace 13">
            <a:extLst>
              <a:ext uri="{FF2B5EF4-FFF2-40B4-BE49-F238E27FC236}">
                <a16:creationId xmlns:a16="http://schemas.microsoft.com/office/drawing/2014/main" id="{1E2EC426-D43F-9780-5283-6C11A9AB15D1}"/>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18101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5912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2869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9595162" y="44147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387304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9595162" y="387736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B76A4FF-BAB9-9737-C7F0-451FED3DFD23}"/>
              </a:ext>
            </a:extLst>
          </p:cNvPr>
          <p:cNvSpPr txBox="1">
            <a:spLocks/>
          </p:cNvSpPr>
          <p:nvPr/>
        </p:nvSpPr>
        <p:spPr>
          <a:xfrm>
            <a:off x="5191124" y="6289492"/>
            <a:ext cx="7000875" cy="5685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00" dirty="0" err="1">
                <a:solidFill>
                  <a:schemeClr val="bg1"/>
                </a:solidFill>
                <a:effectLst/>
              </a:rPr>
              <a:t>Viallon</a:t>
            </a:r>
            <a:r>
              <a:rPr lang="en-US" sz="900" dirty="0">
                <a:solidFill>
                  <a:schemeClr val="bg1"/>
                </a:solidFill>
                <a:effectLst/>
              </a:rPr>
              <a:t>, V., His, M., Rinaldi, S., </a:t>
            </a:r>
            <a:r>
              <a:rPr lang="en-US" sz="900" dirty="0" err="1">
                <a:solidFill>
                  <a:schemeClr val="bg1"/>
                </a:solidFill>
                <a:effectLst/>
              </a:rPr>
              <a:t>Breeur</a:t>
            </a:r>
            <a:r>
              <a:rPr lang="en-US" sz="900" dirty="0">
                <a:solidFill>
                  <a:schemeClr val="bg1"/>
                </a:solidFill>
                <a:effectLst/>
              </a:rPr>
              <a:t>, M., </a:t>
            </a:r>
            <a:r>
              <a:rPr lang="en-US" sz="900" dirty="0" err="1">
                <a:solidFill>
                  <a:schemeClr val="bg1"/>
                </a:solidFill>
                <a:effectLst/>
              </a:rPr>
              <a:t>Gicquiau</a:t>
            </a:r>
            <a:r>
              <a:rPr lang="en-US" sz="900" dirty="0">
                <a:solidFill>
                  <a:schemeClr val="bg1"/>
                </a:solidFill>
                <a:effectLst/>
              </a:rPr>
              <a:t>, A., </a:t>
            </a:r>
            <a:r>
              <a:rPr lang="en-US" sz="900" dirty="0" err="1">
                <a:solidFill>
                  <a:schemeClr val="bg1"/>
                </a:solidFill>
                <a:effectLst/>
              </a:rPr>
              <a:t>Hemon</a:t>
            </a:r>
            <a:r>
              <a:rPr lang="en-US" sz="900" dirty="0">
                <a:solidFill>
                  <a:schemeClr val="bg1"/>
                </a:solidFill>
                <a:effectLst/>
              </a:rPr>
              <a:t>, B., </a:t>
            </a:r>
            <a:r>
              <a:rPr lang="en-US" sz="900" dirty="0" err="1">
                <a:solidFill>
                  <a:schemeClr val="bg1"/>
                </a:solidFill>
                <a:effectLst/>
              </a:rPr>
              <a:t>Overvad</a:t>
            </a:r>
            <a:r>
              <a:rPr lang="en-US" sz="900" dirty="0">
                <a:solidFill>
                  <a:schemeClr val="bg1"/>
                </a:solidFill>
                <a:effectLst/>
              </a:rPr>
              <a:t>, K., </a:t>
            </a:r>
            <a:r>
              <a:rPr lang="en-US" sz="900" dirty="0" err="1">
                <a:solidFill>
                  <a:schemeClr val="bg1"/>
                </a:solidFill>
                <a:effectLst/>
              </a:rPr>
              <a:t>Tjønneland</a:t>
            </a:r>
            <a:r>
              <a:rPr lang="en-US" sz="900" dirty="0">
                <a:solidFill>
                  <a:schemeClr val="bg1"/>
                </a:solidFill>
                <a:effectLst/>
              </a:rPr>
              <a:t>, A., </a:t>
            </a:r>
            <a:r>
              <a:rPr lang="en-US" sz="900" dirty="0" err="1">
                <a:solidFill>
                  <a:schemeClr val="bg1"/>
                </a:solidFill>
                <a:effectLst/>
              </a:rPr>
              <a:t>Rostgaard</a:t>
            </a:r>
            <a:r>
              <a:rPr lang="en-US" sz="900" dirty="0">
                <a:solidFill>
                  <a:schemeClr val="bg1"/>
                </a:solidFill>
                <a:effectLst/>
              </a:rPr>
              <a:t>-Hansen, A. L., Rothwell, J. A., </a:t>
            </a:r>
            <a:r>
              <a:rPr lang="en-US" sz="900" dirty="0" err="1">
                <a:solidFill>
                  <a:schemeClr val="bg1"/>
                </a:solidFill>
                <a:effectLst/>
              </a:rPr>
              <a:t>Lecuyer</a:t>
            </a:r>
            <a:r>
              <a:rPr lang="en-US" sz="900" dirty="0">
                <a:solidFill>
                  <a:schemeClr val="bg1"/>
                </a:solidFill>
                <a:effectLst/>
              </a:rPr>
              <a:t>, L., </a:t>
            </a:r>
            <a:r>
              <a:rPr lang="en-US" sz="900" dirty="0" err="1">
                <a:solidFill>
                  <a:schemeClr val="bg1"/>
                </a:solidFill>
                <a:effectLst/>
              </a:rPr>
              <a:t>Severi</a:t>
            </a:r>
            <a:r>
              <a:rPr lang="en-US" sz="900" dirty="0">
                <a:solidFill>
                  <a:schemeClr val="bg1"/>
                </a:solidFill>
                <a:effectLst/>
              </a:rPr>
              <a:t>, G., </a:t>
            </a:r>
            <a:r>
              <a:rPr lang="en-US" sz="900" dirty="0" err="1">
                <a:solidFill>
                  <a:schemeClr val="bg1"/>
                </a:solidFill>
                <a:effectLst/>
              </a:rPr>
              <a:t>Kaaks</a:t>
            </a:r>
            <a:r>
              <a:rPr lang="en-US" sz="900" dirty="0">
                <a:solidFill>
                  <a:schemeClr val="bg1"/>
                </a:solidFill>
                <a:effectLst/>
              </a:rPr>
              <a:t>, R., Johnson, T., Schulze, M. B., </a:t>
            </a:r>
            <a:r>
              <a:rPr lang="en-US" sz="900" dirty="0" err="1">
                <a:solidFill>
                  <a:schemeClr val="bg1"/>
                </a:solidFill>
                <a:effectLst/>
              </a:rPr>
              <a:t>Palli</a:t>
            </a:r>
            <a:r>
              <a:rPr lang="en-US" sz="900" dirty="0">
                <a:solidFill>
                  <a:schemeClr val="bg1"/>
                </a:solidFill>
                <a:effectLst/>
              </a:rPr>
              <a:t>, D., </a:t>
            </a:r>
            <a:r>
              <a:rPr lang="en-US" sz="900" dirty="0" err="1">
                <a:solidFill>
                  <a:schemeClr val="bg1"/>
                </a:solidFill>
                <a:effectLst/>
              </a:rPr>
              <a:t>Agnoli</a:t>
            </a:r>
            <a:r>
              <a:rPr lang="en-US" sz="900" dirty="0">
                <a:solidFill>
                  <a:schemeClr val="bg1"/>
                </a:solidFill>
                <a:effectLst/>
              </a:rPr>
              <a:t>, C., </a:t>
            </a:r>
            <a:r>
              <a:rPr lang="en-US" sz="900" dirty="0" err="1">
                <a:solidFill>
                  <a:schemeClr val="bg1"/>
                </a:solidFill>
                <a:effectLst/>
              </a:rPr>
              <a:t>Panico</a:t>
            </a:r>
            <a:r>
              <a:rPr lang="en-US" sz="900" dirty="0">
                <a:solidFill>
                  <a:schemeClr val="bg1"/>
                </a:solidFill>
                <a:effectLst/>
              </a:rPr>
              <a:t>, S., </a:t>
            </a:r>
            <a:r>
              <a:rPr lang="en-US" sz="900" dirty="0" err="1">
                <a:solidFill>
                  <a:schemeClr val="bg1"/>
                </a:solidFill>
                <a:effectLst/>
              </a:rPr>
              <a:t>Tumino</a:t>
            </a:r>
            <a:r>
              <a:rPr lang="en-US" sz="900" dirty="0">
                <a:solidFill>
                  <a:schemeClr val="bg1"/>
                </a:solidFill>
                <a:effectLst/>
              </a:rPr>
              <a:t>, R., … Ferrari, P. (2021). A New Pipeline for the Normalization and Pooling of Metabolomics Data. </a:t>
            </a:r>
            <a:r>
              <a:rPr lang="en-US" sz="900" i="1" dirty="0">
                <a:solidFill>
                  <a:schemeClr val="bg1"/>
                </a:solidFill>
                <a:effectLst/>
              </a:rPr>
              <a:t>Metabolites</a:t>
            </a:r>
            <a:r>
              <a:rPr lang="en-US" sz="900" dirty="0">
                <a:solidFill>
                  <a:schemeClr val="bg1"/>
                </a:solidFill>
                <a:effectLst/>
              </a:rPr>
              <a:t>, </a:t>
            </a:r>
            <a:r>
              <a:rPr lang="en-US" sz="900" i="1" dirty="0">
                <a:solidFill>
                  <a:schemeClr val="bg1"/>
                </a:solidFill>
                <a:effectLst/>
              </a:rPr>
              <a:t>11</a:t>
            </a:r>
            <a:r>
              <a:rPr lang="en-US" sz="900" dirty="0">
                <a:solidFill>
                  <a:schemeClr val="bg1"/>
                </a:solidFill>
                <a:effectLst/>
              </a:rPr>
              <a:t>(9), Article 9. </a:t>
            </a:r>
            <a:r>
              <a:rPr lang="en-US" sz="900" dirty="0">
                <a:solidFill>
                  <a:schemeClr val="bg1"/>
                </a:solidFill>
                <a:effectLst/>
                <a:hlinkClick r:id="rId3">
                  <a:extLst>
                    <a:ext uri="{A12FA001-AC4F-418D-AE19-62706E023703}">
                      <ahyp:hlinkClr xmlns:ahyp="http://schemas.microsoft.com/office/drawing/2018/hyperlinkcolor" val="tx"/>
                    </a:ext>
                  </a:extLst>
                </a:hlinkClick>
              </a:rPr>
              <a:t>https://doi.org/10.3390/metabo11090631</a:t>
            </a:r>
            <a:endParaRPr lang="en-US" sz="900" dirty="0">
              <a:solidFill>
                <a:schemeClr val="bg1"/>
              </a:solidFill>
              <a:effectLst/>
            </a:endParaRPr>
          </a:p>
        </p:txBody>
      </p:sp>
      <p:sp>
        <p:nvSpPr>
          <p:cNvPr id="8" name="Title 1">
            <a:extLst>
              <a:ext uri="{FF2B5EF4-FFF2-40B4-BE49-F238E27FC236}">
                <a16:creationId xmlns:a16="http://schemas.microsoft.com/office/drawing/2014/main" id="{CB6AFA75-358F-98C6-564D-F82E77DFCFBA}"/>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9" name="Title 1">
            <a:extLst>
              <a:ext uri="{FF2B5EF4-FFF2-40B4-BE49-F238E27FC236}">
                <a16:creationId xmlns:a16="http://schemas.microsoft.com/office/drawing/2014/main" id="{77F6052C-0D6D-5CAF-89CA-927FE0741803}"/>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10" name="Connector: Elbow 9">
            <a:extLst>
              <a:ext uri="{FF2B5EF4-FFF2-40B4-BE49-F238E27FC236}">
                <a16:creationId xmlns:a16="http://schemas.microsoft.com/office/drawing/2014/main" id="{1D16D9B9-84D4-403E-7859-7C3234CBCA0D}"/>
              </a:ext>
            </a:extLst>
          </p:cNvPr>
          <p:cNvCxnSpPr>
            <a:cxnSpLocks/>
            <a:stCxn id="9" idx="2"/>
            <a:endCxn id="8"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A7887745-5418-9797-7DAE-C14E16693362}"/>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E1147CDE-95C9-7AA9-B635-262A4548B723}"/>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3" name="Title 1">
            <a:extLst>
              <a:ext uri="{FF2B5EF4-FFF2-40B4-BE49-F238E27FC236}">
                <a16:creationId xmlns:a16="http://schemas.microsoft.com/office/drawing/2014/main" id="{F8807D9C-F678-91EB-808C-51FC9118545C}"/>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4" name="Left Brace 13">
            <a:extLst>
              <a:ext uri="{FF2B5EF4-FFF2-40B4-BE49-F238E27FC236}">
                <a16:creationId xmlns:a16="http://schemas.microsoft.com/office/drawing/2014/main" id="{DF85F86F-F410-8333-8296-6783B598D8DE}"/>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3967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5086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667799"/>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42621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385650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9595162" y="387736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4D8873D-65C4-9465-73D1-7EA69C6B2B3F}"/>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D8666FA4-69F2-1902-CAB1-BA3CF2702EB6}"/>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F3A7F067-DA1E-7D70-9819-69878A1D28E3}"/>
              </a:ext>
            </a:extLst>
          </p:cNvPr>
          <p:cNvCxnSpPr>
            <a:cxnSpLocks/>
            <a:stCxn id="8" idx="2"/>
            <a:endCxn id="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52E2B36-B52C-CBC5-54DF-3C45A4A38E16}"/>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4DC3242C-941F-0103-D1AB-E6F711AC7F5B}"/>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8E223B20-13A8-AA98-696E-F2EF1AF7F087}"/>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24E8DF32-7C57-950B-6087-CDE20D10722D}"/>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52129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Aims</a:t>
            </a:r>
          </a:p>
        </p:txBody>
      </p:sp>
      <p:sp>
        <p:nvSpPr>
          <p:cNvPr id="25" name="TextBox 24">
            <a:extLst>
              <a:ext uri="{FF2B5EF4-FFF2-40B4-BE49-F238E27FC236}">
                <a16:creationId xmlns:a16="http://schemas.microsoft.com/office/drawing/2014/main" id="{0FB5EB37-1E51-032D-6D4C-9C3B943D0F6D}"/>
              </a:ext>
            </a:extLst>
          </p:cNvPr>
          <p:cNvSpPr txBox="1"/>
          <p:nvPr/>
        </p:nvSpPr>
        <p:spPr>
          <a:xfrm>
            <a:off x="2734866" y="2828835"/>
            <a:ext cx="6722268" cy="1200329"/>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Develop a new pipeline for the pretreatment of targeted metabolomic data with the aim of improving efficiency and modularity compared to existing pipelines. This new pipeline will be implemented in R</a:t>
            </a:r>
          </a:p>
        </p:txBody>
      </p:sp>
    </p:spTree>
    <p:extLst>
      <p:ext uri="{BB962C8B-B14F-4D97-AF65-F5344CB8AC3E}">
        <p14:creationId xmlns:p14="http://schemas.microsoft.com/office/powerpoint/2010/main" val="29102356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Aims</a:t>
            </a:r>
          </a:p>
        </p:txBody>
      </p:sp>
      <p:sp>
        <p:nvSpPr>
          <p:cNvPr id="25" name="TextBox 24">
            <a:extLst>
              <a:ext uri="{FF2B5EF4-FFF2-40B4-BE49-F238E27FC236}">
                <a16:creationId xmlns:a16="http://schemas.microsoft.com/office/drawing/2014/main" id="{0FB5EB37-1E51-032D-6D4C-9C3B943D0F6D}"/>
              </a:ext>
            </a:extLst>
          </p:cNvPr>
          <p:cNvSpPr txBox="1"/>
          <p:nvPr/>
        </p:nvSpPr>
        <p:spPr>
          <a:xfrm>
            <a:off x="2734866" y="4069743"/>
            <a:ext cx="6722268" cy="646331"/>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Implement the pretreatment pipeline for targeted metabolomic data in R</a:t>
            </a:r>
          </a:p>
        </p:txBody>
      </p:sp>
      <p:sp>
        <p:nvSpPr>
          <p:cNvPr id="4" name="TextBox 3">
            <a:extLst>
              <a:ext uri="{FF2B5EF4-FFF2-40B4-BE49-F238E27FC236}">
                <a16:creationId xmlns:a16="http://schemas.microsoft.com/office/drawing/2014/main" id="{D90BE2A6-30CD-7226-8911-5BABBA1077A6}"/>
              </a:ext>
            </a:extLst>
          </p:cNvPr>
          <p:cNvSpPr txBox="1"/>
          <p:nvPr/>
        </p:nvSpPr>
        <p:spPr>
          <a:xfrm>
            <a:off x="2734866" y="2572875"/>
            <a:ext cx="6722268" cy="646331"/>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Design a new pipeline for the pretreatment of targeted metabolomic data</a:t>
            </a:r>
          </a:p>
        </p:txBody>
      </p:sp>
    </p:spTree>
    <p:extLst>
      <p:ext uri="{BB962C8B-B14F-4D97-AF65-F5344CB8AC3E}">
        <p14:creationId xmlns:p14="http://schemas.microsoft.com/office/powerpoint/2010/main" val="25359117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Plan</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7095" y="2971800"/>
            <a:ext cx="914400" cy="914400"/>
          </a:xfrm>
          <a:prstGeom prst="rect">
            <a:avLst/>
          </a:prstGeom>
        </p:spPr>
      </p:pic>
    </p:spTree>
    <p:custDataLst>
      <p:tags r:id="rId1"/>
    </p:custDataLst>
    <p:extLst>
      <p:ext uri="{BB962C8B-B14F-4D97-AF65-F5344CB8AC3E}">
        <p14:creationId xmlns:p14="http://schemas.microsoft.com/office/powerpoint/2010/main" val="627326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250"/>
                                        <p:tgtEl>
                                          <p:spTgt spid="31"/>
                                        </p:tgtEl>
                                      </p:cBhvr>
                                    </p:animEffect>
                                  </p:childTnLst>
                                </p:cTn>
                              </p:par>
                            </p:childTnLst>
                          </p:cTn>
                        </p:par>
                        <p:par>
                          <p:cTn id="22" fill="hold">
                            <p:stCondLst>
                              <p:cond delay="25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250"/>
                                        <p:tgtEl>
                                          <p:spTgt spid="27"/>
                                        </p:tgtEl>
                                      </p:cBhvr>
                                    </p:animEffect>
                                  </p:childTnLst>
                                </p:cTn>
                              </p:par>
                            </p:childTnLst>
                          </p:cTn>
                        </p:par>
                        <p:par>
                          <p:cTn id="31" fill="hold">
                            <p:stCondLst>
                              <p:cond delay="25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250"/>
                                        <p:tgtEl>
                                          <p:spTgt spid="5"/>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heel(1)">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250"/>
                                        <p:tgtEl>
                                          <p:spTgt spid="9"/>
                                        </p:tgtEl>
                                      </p:cBhvr>
                                    </p:animEffect>
                                  </p:childTnLst>
                                </p:cTn>
                              </p:par>
                            </p:childTnLst>
                          </p:cTn>
                        </p:par>
                        <p:par>
                          <p:cTn id="58" fill="hold">
                            <p:stCondLst>
                              <p:cond delay="250"/>
                            </p:stCondLst>
                            <p:childTnLst>
                              <p:par>
                                <p:cTn id="59" presetID="10" presetClass="entr" presetSubtype="0"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27095" y="2971800"/>
            <a:ext cx="914400" cy="914400"/>
          </a:xfrm>
          <a:prstGeom prst="rect">
            <a:avLst/>
          </a:prstGeom>
        </p:spPr>
      </p:pic>
      <p:sp>
        <p:nvSpPr>
          <p:cNvPr id="11" name="Title 1">
            <a:extLst>
              <a:ext uri="{FF2B5EF4-FFF2-40B4-BE49-F238E27FC236}">
                <a16:creationId xmlns:a16="http://schemas.microsoft.com/office/drawing/2014/main" id="{3C3C1EE4-06E0-EA95-445C-3DF6A5828F1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extLst>
      <p:ext uri="{BB962C8B-B14F-4D97-AF65-F5344CB8AC3E}">
        <p14:creationId xmlns:p14="http://schemas.microsoft.com/office/powerpoint/2010/main" val="1421776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7095" y="2971800"/>
            <a:ext cx="914400" cy="914400"/>
          </a:xfrm>
          <a:prstGeom prst="rect">
            <a:avLst/>
          </a:prstGeom>
        </p:spPr>
      </p:pic>
      <p:sp>
        <p:nvSpPr>
          <p:cNvPr id="11" name="Title 1">
            <a:extLst>
              <a:ext uri="{FF2B5EF4-FFF2-40B4-BE49-F238E27FC236}">
                <a16:creationId xmlns:a16="http://schemas.microsoft.com/office/drawing/2014/main" id="{B6D36266-2A59-30E4-A3FE-DD3B4B499515}"/>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custDataLst>
      <p:tags r:id="rId1"/>
    </p:custDataLst>
    <p:extLst>
      <p:ext uri="{BB962C8B-B14F-4D97-AF65-F5344CB8AC3E}">
        <p14:creationId xmlns:p14="http://schemas.microsoft.com/office/powerpoint/2010/main" val="359012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426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85402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51374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556526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70964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42818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70DC4C34-ED7D-6A11-5FC3-D9D8ECA63BFF}"/>
              </a:ext>
            </a:extLst>
          </p:cNvPr>
          <p:cNvSpPr txBox="1">
            <a:spLocks/>
          </p:cNvSpPr>
          <p:nvPr/>
        </p:nvSpPr>
        <p:spPr>
          <a:xfrm>
            <a:off x="8449047" y="949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8CC47E69-F193-C984-4327-D436559A3E5D}"/>
              </a:ext>
            </a:extLst>
          </p:cNvPr>
          <p:cNvSpPr txBox="1">
            <a:spLocks/>
          </p:cNvSpPr>
          <p:nvPr/>
        </p:nvSpPr>
        <p:spPr>
          <a:xfrm>
            <a:off x="2373831" y="946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3FEE7686-4B89-79A0-DD3B-7A637F925B36}"/>
              </a:ext>
            </a:extLst>
          </p:cNvPr>
          <p:cNvCxnSpPr>
            <a:cxnSpLocks/>
            <a:stCxn id="8" idx="2"/>
            <a:endCxn id="6" idx="2"/>
          </p:cNvCxnSpPr>
          <p:nvPr/>
        </p:nvCxnSpPr>
        <p:spPr>
          <a:xfrm rot="5400000" flipH="1" flipV="1">
            <a:off x="5983665" y="-1551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EE9DF11-035B-F6D7-DB4A-BA3637C0362D}"/>
              </a:ext>
            </a:extLst>
          </p:cNvPr>
          <p:cNvCxnSpPr>
            <a:cxnSpLocks/>
          </p:cNvCxnSpPr>
          <p:nvPr/>
        </p:nvCxnSpPr>
        <p:spPr>
          <a:xfrm>
            <a:off x="6096000" y="1833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A025FE1-7D71-6A5C-2ACB-06EC09311070}"/>
              </a:ext>
            </a:extLst>
          </p:cNvPr>
          <p:cNvSpPr txBox="1">
            <a:spLocks/>
          </p:cNvSpPr>
          <p:nvPr/>
        </p:nvSpPr>
        <p:spPr>
          <a:xfrm>
            <a:off x="4583984" y="1206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427D71C5-5E6E-78D4-A746-8682D8BF0502}"/>
              </a:ext>
            </a:extLst>
          </p:cNvPr>
          <p:cNvSpPr txBox="1">
            <a:spLocks/>
          </p:cNvSpPr>
          <p:nvPr/>
        </p:nvSpPr>
        <p:spPr>
          <a:xfrm>
            <a:off x="4583983" y="2275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5F0A2658-CC17-85A9-448A-620A2C8E05D7}"/>
              </a:ext>
            </a:extLst>
          </p:cNvPr>
          <p:cNvSpPr/>
          <p:nvPr/>
        </p:nvSpPr>
        <p:spPr>
          <a:xfrm rot="5400000">
            <a:off x="5895974" y="-554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1">
            <a:extLst>
              <a:ext uri="{FF2B5EF4-FFF2-40B4-BE49-F238E27FC236}">
                <a16:creationId xmlns:a16="http://schemas.microsoft.com/office/drawing/2014/main" id="{9346BFAA-C157-DEB5-A5C3-6DCA42C73F1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extLst>
      <p:ext uri="{BB962C8B-B14F-4D97-AF65-F5344CB8AC3E}">
        <p14:creationId xmlns:p14="http://schemas.microsoft.com/office/powerpoint/2010/main" val="2727220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71BBF9-CFE2-9095-8F96-5836463BFB2D}"/>
              </a:ext>
            </a:extLst>
          </p:cNvPr>
          <p:cNvSpPr txBox="1">
            <a:spLocks/>
          </p:cNvSpPr>
          <p:nvPr/>
        </p:nvSpPr>
        <p:spPr>
          <a:xfrm>
            <a:off x="666750" y="2766218"/>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Metabolomics</a:t>
            </a:r>
          </a:p>
        </p:txBody>
      </p:sp>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2" name="Title 1">
            <a:extLst>
              <a:ext uri="{FF2B5EF4-FFF2-40B4-BE49-F238E27FC236}">
                <a16:creationId xmlns:a16="http://schemas.microsoft.com/office/drawing/2014/main" id="{E097AC94-431A-2925-3676-80D840D370E8}"/>
              </a:ext>
            </a:extLst>
          </p:cNvPr>
          <p:cNvSpPr txBox="1">
            <a:spLocks/>
          </p:cNvSpPr>
          <p:nvPr/>
        </p:nvSpPr>
        <p:spPr>
          <a:xfrm>
            <a:off x="1055633" y="3428999"/>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hakra Petch" panose="00000500000000000000" pitchFamily="2" charset="-34"/>
                <a:cs typeface="Chakra Petch" panose="00000500000000000000" pitchFamily="2" charset="-34"/>
              </a:rPr>
              <a:t>Metabolites</a:t>
            </a:r>
          </a:p>
        </p:txBody>
      </p:sp>
      <p:sp>
        <p:nvSpPr>
          <p:cNvPr id="7" name="Title 1">
            <a:extLst>
              <a:ext uri="{FF2B5EF4-FFF2-40B4-BE49-F238E27FC236}">
                <a16:creationId xmlns:a16="http://schemas.microsoft.com/office/drawing/2014/main" id="{095D7F8F-CC38-8B1C-2E26-B04914778692}"/>
              </a:ext>
            </a:extLst>
          </p:cNvPr>
          <p:cNvSpPr txBox="1">
            <a:spLocks/>
          </p:cNvSpPr>
          <p:nvPr/>
        </p:nvSpPr>
        <p:spPr>
          <a:xfrm>
            <a:off x="1444516" y="4091780"/>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hakra Petch" panose="00000500000000000000" pitchFamily="2" charset="-34"/>
                <a:cs typeface="Chakra Petch" panose="00000500000000000000" pitchFamily="2" charset="-34"/>
              </a:rPr>
              <a:t>Metabolome</a:t>
            </a:r>
          </a:p>
        </p:txBody>
      </p:sp>
      <p:pic>
        <p:nvPicPr>
          <p:cNvPr id="4" name="Picture 3">
            <a:extLst>
              <a:ext uri="{FF2B5EF4-FFF2-40B4-BE49-F238E27FC236}">
                <a16:creationId xmlns:a16="http://schemas.microsoft.com/office/drawing/2014/main" id="{7FACA004-A0C8-F2E3-DAE1-83D0B9642DA6}"/>
              </a:ext>
            </a:extLst>
          </p:cNvPr>
          <p:cNvPicPr>
            <a:picLocks noChangeAspect="1"/>
          </p:cNvPicPr>
          <p:nvPr/>
        </p:nvPicPr>
        <p:blipFill rotWithShape="1">
          <a:blip r:embed="rId3"/>
          <a:srcRect t="1933"/>
          <a:stretch/>
        </p:blipFill>
        <p:spPr>
          <a:xfrm>
            <a:off x="6781800" y="1850933"/>
            <a:ext cx="4038600" cy="2949666"/>
          </a:xfrm>
          <a:prstGeom prst="rect">
            <a:avLst/>
          </a:prstGeom>
        </p:spPr>
      </p:pic>
      <p:sp>
        <p:nvSpPr>
          <p:cNvPr id="5" name="TextBox 4">
            <a:extLst>
              <a:ext uri="{FF2B5EF4-FFF2-40B4-BE49-F238E27FC236}">
                <a16:creationId xmlns:a16="http://schemas.microsoft.com/office/drawing/2014/main" id="{4470F783-5A26-D79B-4474-8B27B89B3310}"/>
              </a:ext>
            </a:extLst>
          </p:cNvPr>
          <p:cNvSpPr txBox="1"/>
          <p:nvPr/>
        </p:nvSpPr>
        <p:spPr>
          <a:xfrm>
            <a:off x="6781800" y="4800599"/>
            <a:ext cx="4038600" cy="507831"/>
          </a:xfrm>
          <a:prstGeom prst="rect">
            <a:avLst/>
          </a:prstGeom>
          <a:noFill/>
        </p:spPr>
        <p:txBody>
          <a:bodyPr wrap="square">
            <a:spAutoFit/>
          </a:bodyPr>
          <a:lstStyle/>
          <a:p>
            <a:r>
              <a:rPr lang="en-US" sz="900" b="0" i="0" dirty="0">
                <a:solidFill>
                  <a:schemeClr val="bg1"/>
                </a:solidFill>
                <a:effectLst/>
                <a:latin typeface="Chakra Petch" panose="00000500000000000000" pitchFamily="2" charset="-34"/>
                <a:cs typeface="Chakra Petch" panose="00000500000000000000" pitchFamily="2" charset="-34"/>
              </a:rPr>
              <a:t>Oliver, S. G., </a:t>
            </a:r>
            <a:r>
              <a:rPr lang="en-US" sz="900" b="0" i="0" dirty="0" err="1">
                <a:solidFill>
                  <a:schemeClr val="bg1"/>
                </a:solidFill>
                <a:effectLst/>
                <a:latin typeface="Chakra Petch" panose="00000500000000000000" pitchFamily="2" charset="-34"/>
                <a:cs typeface="Chakra Petch" panose="00000500000000000000" pitchFamily="2" charset="-34"/>
              </a:rPr>
              <a:t>Winson</a:t>
            </a:r>
            <a:r>
              <a:rPr lang="en-US" sz="900" b="0" i="0" dirty="0">
                <a:solidFill>
                  <a:schemeClr val="bg1"/>
                </a:solidFill>
                <a:effectLst/>
                <a:latin typeface="Chakra Petch" panose="00000500000000000000" pitchFamily="2" charset="-34"/>
                <a:cs typeface="Chakra Petch" panose="00000500000000000000" pitchFamily="2" charset="-34"/>
              </a:rPr>
              <a:t>, M. K., Kell, D. B., &amp; Baganz, F. (1998). Systematic functional analysis of the yeast genome. </a:t>
            </a:r>
            <a:r>
              <a:rPr lang="en-US" sz="900" b="0" i="1" dirty="0">
                <a:solidFill>
                  <a:schemeClr val="bg1"/>
                </a:solidFill>
                <a:effectLst/>
                <a:latin typeface="Chakra Petch" panose="00000500000000000000" pitchFamily="2" charset="-34"/>
                <a:cs typeface="Chakra Petch" panose="00000500000000000000" pitchFamily="2" charset="-34"/>
              </a:rPr>
              <a:t>Trends in biotechnology</a:t>
            </a:r>
            <a:r>
              <a:rPr lang="en-US" sz="900" b="0" i="0" dirty="0">
                <a:solidFill>
                  <a:schemeClr val="bg1"/>
                </a:solidFill>
                <a:effectLst/>
                <a:latin typeface="Chakra Petch" panose="00000500000000000000" pitchFamily="2" charset="-34"/>
                <a:cs typeface="Chakra Petch" panose="00000500000000000000" pitchFamily="2" charset="-34"/>
              </a:rPr>
              <a:t>, </a:t>
            </a:r>
            <a:r>
              <a:rPr lang="en-US" sz="900" b="0" i="1" dirty="0">
                <a:solidFill>
                  <a:schemeClr val="bg1"/>
                </a:solidFill>
                <a:effectLst/>
                <a:latin typeface="Chakra Petch" panose="00000500000000000000" pitchFamily="2" charset="-34"/>
                <a:cs typeface="Chakra Petch" panose="00000500000000000000" pitchFamily="2" charset="-34"/>
              </a:rPr>
              <a:t>16</a:t>
            </a:r>
            <a:r>
              <a:rPr lang="en-US" sz="900" b="0" i="0" dirty="0">
                <a:solidFill>
                  <a:schemeClr val="bg1"/>
                </a:solidFill>
                <a:effectLst/>
                <a:latin typeface="Chakra Petch" panose="00000500000000000000" pitchFamily="2" charset="-34"/>
                <a:cs typeface="Chakra Petch" panose="00000500000000000000" pitchFamily="2" charset="-34"/>
              </a:rPr>
              <a:t>(9), 373–378. https://doi.org/10.1016/s0167-7799(98)01214-1</a:t>
            </a:r>
            <a:endParaRPr lang="en-US" sz="900" dirty="0">
              <a:solidFill>
                <a:schemeClr val="bg1"/>
              </a:solidFill>
              <a:effectLst/>
              <a:latin typeface="Chakra Petch" panose="00000500000000000000" pitchFamily="2" charset="-34"/>
              <a:cs typeface="Chakra Petch" panose="00000500000000000000" pitchFamily="2" charset="-34"/>
            </a:endParaRPr>
          </a:p>
        </p:txBody>
      </p:sp>
      <p:pic>
        <p:nvPicPr>
          <p:cNvPr id="8" name="Picture 7" descr="A colorful lines on a white background&#10;&#10;Description automatically generated">
            <a:extLst>
              <a:ext uri="{FF2B5EF4-FFF2-40B4-BE49-F238E27FC236}">
                <a16:creationId xmlns:a16="http://schemas.microsoft.com/office/drawing/2014/main" id="{34AA1346-A257-D34F-BECC-53B38C149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110" y="1440657"/>
            <a:ext cx="6170123" cy="3978678"/>
          </a:xfrm>
          <a:prstGeom prst="rect">
            <a:avLst/>
          </a:prstGeom>
        </p:spPr>
      </p:pic>
      <p:sp>
        <p:nvSpPr>
          <p:cNvPr id="10" name="TextBox 9">
            <a:extLst>
              <a:ext uri="{FF2B5EF4-FFF2-40B4-BE49-F238E27FC236}">
                <a16:creationId xmlns:a16="http://schemas.microsoft.com/office/drawing/2014/main" id="{609DB708-23C0-C887-70CD-0C51A4E842AC}"/>
              </a:ext>
            </a:extLst>
          </p:cNvPr>
          <p:cNvSpPr txBox="1"/>
          <p:nvPr/>
        </p:nvSpPr>
        <p:spPr>
          <a:xfrm>
            <a:off x="5512110" y="5417343"/>
            <a:ext cx="6170123" cy="307777"/>
          </a:xfrm>
          <a:prstGeom prst="rect">
            <a:avLst/>
          </a:prstGeom>
          <a:noFill/>
        </p:spPr>
        <p:txBody>
          <a:bodyPr wrap="square">
            <a:spAutoFit/>
          </a:bodyPr>
          <a:lstStyle/>
          <a:p>
            <a:r>
              <a:rPr lang="en-US" sz="1400" dirty="0">
                <a:solidFill>
                  <a:schemeClr val="bg1"/>
                </a:solidFill>
                <a:latin typeface="Chakra Petch" panose="00000500000000000000" pitchFamily="2" charset="-34"/>
                <a:cs typeface="Chakra Petch" panose="00000500000000000000" pitchFamily="2" charset="-34"/>
              </a:rPr>
              <a:t>Recovered from </a:t>
            </a:r>
            <a:r>
              <a:rPr lang="en-US" sz="1400" dirty="0">
                <a:solidFill>
                  <a:schemeClr val="bg1"/>
                </a:solidFill>
                <a:latin typeface="Chakra Petch" panose="00000500000000000000" pitchFamily="2" charset="-34"/>
                <a:cs typeface="Chakra Petch" panose="00000500000000000000" pitchFamily="2" charset="-34"/>
                <a:hlinkClick r:id="rId5"/>
              </a:rPr>
              <a:t>https://www.genome.jp/pathway/map01100</a:t>
            </a:r>
            <a:r>
              <a:rPr lang="en-US" sz="1400" dirty="0">
                <a:solidFill>
                  <a:schemeClr val="bg1"/>
                </a:solidFill>
                <a:latin typeface="Chakra Petch" panose="00000500000000000000" pitchFamily="2" charset="-34"/>
                <a:cs typeface="Chakra Petch" panose="00000500000000000000" pitchFamily="2" charset="-34"/>
              </a:rPr>
              <a:t> </a:t>
            </a:r>
          </a:p>
        </p:txBody>
      </p:sp>
    </p:spTree>
    <p:extLst>
      <p:ext uri="{BB962C8B-B14F-4D97-AF65-F5344CB8AC3E}">
        <p14:creationId xmlns:p14="http://schemas.microsoft.com/office/powerpoint/2010/main" val="335820362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47"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3" name="Rectangle: Rounded Corners 2">
            <a:extLst>
              <a:ext uri="{FF2B5EF4-FFF2-40B4-BE49-F238E27FC236}">
                <a16:creationId xmlns:a16="http://schemas.microsoft.com/office/drawing/2014/main" id="{A0247777-92DB-A769-DE96-EF27C37F05AB}"/>
              </a:ext>
            </a:extLst>
          </p:cNvPr>
          <p:cNvSpPr/>
          <p:nvPr/>
        </p:nvSpPr>
        <p:spPr>
          <a:xfrm>
            <a:off x="1821568" y="7059244"/>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A902246-263F-EE79-1578-48439D046D4A}"/>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
        <p:nvSpPr>
          <p:cNvPr id="4" name="Title 1">
            <a:extLst>
              <a:ext uri="{FF2B5EF4-FFF2-40B4-BE49-F238E27FC236}">
                <a16:creationId xmlns:a16="http://schemas.microsoft.com/office/drawing/2014/main" id="{10A992F1-420E-61D6-FF88-C0738D5F0378}"/>
              </a:ext>
            </a:extLst>
          </p:cNvPr>
          <p:cNvSpPr txBox="1">
            <a:spLocks/>
          </p:cNvSpPr>
          <p:nvPr/>
        </p:nvSpPr>
        <p:spPr>
          <a:xfrm>
            <a:off x="8416053"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 name="Straight Connector 4">
            <a:extLst>
              <a:ext uri="{FF2B5EF4-FFF2-40B4-BE49-F238E27FC236}">
                <a16:creationId xmlns:a16="http://schemas.microsoft.com/office/drawing/2014/main" id="{789B21D0-437A-09F7-2C58-B13F20035960}"/>
              </a:ext>
            </a:extLst>
          </p:cNvPr>
          <p:cNvCxnSpPr>
            <a:cxnSpLocks/>
          </p:cNvCxnSpPr>
          <p:nvPr/>
        </p:nvCxnSpPr>
        <p:spPr>
          <a:xfrm>
            <a:off x="8351197"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64019107-8C54-9A3F-8CAB-798432EAC4AF}"/>
              </a:ext>
            </a:extLst>
          </p:cNvPr>
          <p:cNvSpPr txBox="1">
            <a:spLocks/>
          </p:cNvSpPr>
          <p:nvPr/>
        </p:nvSpPr>
        <p:spPr>
          <a:xfrm>
            <a:off x="8351197"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spTree>
    <p:extLst>
      <p:ext uri="{BB962C8B-B14F-4D97-AF65-F5344CB8AC3E}">
        <p14:creationId xmlns:p14="http://schemas.microsoft.com/office/powerpoint/2010/main" val="261821879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47"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250"/>
                                        <p:tgtEl>
                                          <p:spTgt spid="33">
                                            <p:txEl>
                                              <p:pRg st="0" end="0"/>
                                            </p:txEl>
                                          </p:spTgt>
                                        </p:tgtEl>
                                      </p:cBhvr>
                                    </p:animEffect>
                                    <p:anim calcmode="lin" valueType="num">
                                      <p:cBhvr>
                                        <p:cTn id="27" dur="25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8" dur="250" fill="hold"/>
                                        <p:tgtEl>
                                          <p:spTgt spid="33">
                                            <p:txEl>
                                              <p:pRg st="0" end="0"/>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300"/>
                                  </p:stCondLst>
                                  <p:childTnLst>
                                    <p:set>
                                      <p:cBhvr>
                                        <p:cTn id="30" dur="1" fill="hold">
                                          <p:stCondLst>
                                            <p:cond delay="0"/>
                                          </p:stCondLst>
                                        </p:cTn>
                                        <p:tgtEl>
                                          <p:spTgt spid="33">
                                            <p:txEl>
                                              <p:pRg st="1" end="1"/>
                                            </p:txEl>
                                          </p:spTgt>
                                        </p:tgtEl>
                                        <p:attrNameLst>
                                          <p:attrName>style.visibility</p:attrName>
                                        </p:attrNameLst>
                                      </p:cBhvr>
                                      <p:to>
                                        <p:strVal val="visible"/>
                                      </p:to>
                                    </p:set>
                                    <p:animEffect transition="in" filter="fade">
                                      <p:cBhvr>
                                        <p:cTn id="31" dur="250"/>
                                        <p:tgtEl>
                                          <p:spTgt spid="33">
                                            <p:txEl>
                                              <p:pRg st="1" end="1"/>
                                            </p:txEl>
                                          </p:spTgt>
                                        </p:tgtEl>
                                      </p:cBhvr>
                                    </p:animEffect>
                                    <p:anim calcmode="lin" valueType="num">
                                      <p:cBhvr>
                                        <p:cTn id="32" dur="250" fill="hold"/>
                                        <p:tgtEl>
                                          <p:spTgt spid="33">
                                            <p:txEl>
                                              <p:pRg st="1" end="1"/>
                                            </p:txEl>
                                          </p:spTgt>
                                        </p:tgtEl>
                                        <p:attrNameLst>
                                          <p:attrName>ppt_x</p:attrName>
                                        </p:attrNameLst>
                                      </p:cBhvr>
                                      <p:tavLst>
                                        <p:tav tm="0">
                                          <p:val>
                                            <p:strVal val="#ppt_x"/>
                                          </p:val>
                                        </p:tav>
                                        <p:tav tm="100000">
                                          <p:val>
                                            <p:strVal val="#ppt_x"/>
                                          </p:val>
                                        </p:tav>
                                      </p:tavLst>
                                    </p:anim>
                                    <p:anim calcmode="lin" valueType="num">
                                      <p:cBhvr>
                                        <p:cTn id="33" dur="250" fill="hold"/>
                                        <p:tgtEl>
                                          <p:spTgt spid="33">
                                            <p:txEl>
                                              <p:pRg st="1" end="1"/>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400"/>
                                  </p:stCondLst>
                                  <p:childTnLst>
                                    <p:set>
                                      <p:cBhvr>
                                        <p:cTn id="35" dur="1" fill="hold">
                                          <p:stCondLst>
                                            <p:cond delay="0"/>
                                          </p:stCondLst>
                                        </p:cTn>
                                        <p:tgtEl>
                                          <p:spTgt spid="33">
                                            <p:txEl>
                                              <p:pRg st="2" end="2"/>
                                            </p:txEl>
                                          </p:spTgt>
                                        </p:tgtEl>
                                        <p:attrNameLst>
                                          <p:attrName>style.visibility</p:attrName>
                                        </p:attrNameLst>
                                      </p:cBhvr>
                                      <p:to>
                                        <p:strVal val="visible"/>
                                      </p:to>
                                    </p:set>
                                    <p:animEffect transition="in" filter="fade">
                                      <p:cBhvr>
                                        <p:cTn id="36" dur="250"/>
                                        <p:tgtEl>
                                          <p:spTgt spid="33">
                                            <p:txEl>
                                              <p:pRg st="2" end="2"/>
                                            </p:txEl>
                                          </p:spTgt>
                                        </p:tgtEl>
                                      </p:cBhvr>
                                    </p:animEffect>
                                    <p:anim calcmode="lin" valueType="num">
                                      <p:cBhvr>
                                        <p:cTn id="37" dur="25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38" dur="250" fill="hold"/>
                                        <p:tgtEl>
                                          <p:spTgt spid="33">
                                            <p:txEl>
                                              <p:pRg st="2" end="2"/>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500"/>
                                  </p:stCondLst>
                                  <p:childTnLst>
                                    <p:set>
                                      <p:cBhvr>
                                        <p:cTn id="40" dur="1" fill="hold">
                                          <p:stCondLst>
                                            <p:cond delay="0"/>
                                          </p:stCondLst>
                                        </p:cTn>
                                        <p:tgtEl>
                                          <p:spTgt spid="33">
                                            <p:txEl>
                                              <p:pRg st="3" end="3"/>
                                            </p:txEl>
                                          </p:spTgt>
                                        </p:tgtEl>
                                        <p:attrNameLst>
                                          <p:attrName>style.visibility</p:attrName>
                                        </p:attrNameLst>
                                      </p:cBhvr>
                                      <p:to>
                                        <p:strVal val="visible"/>
                                      </p:to>
                                    </p:set>
                                    <p:animEffect transition="in" filter="fade">
                                      <p:cBhvr>
                                        <p:cTn id="41" dur="250"/>
                                        <p:tgtEl>
                                          <p:spTgt spid="33">
                                            <p:txEl>
                                              <p:pRg st="3" end="3"/>
                                            </p:txEl>
                                          </p:spTgt>
                                        </p:tgtEl>
                                      </p:cBhvr>
                                    </p:animEffect>
                                    <p:anim calcmode="lin" valueType="num">
                                      <p:cBhvr>
                                        <p:cTn id="42" dur="250" fill="hold"/>
                                        <p:tgtEl>
                                          <p:spTgt spid="33">
                                            <p:txEl>
                                              <p:pRg st="3" end="3"/>
                                            </p:txEl>
                                          </p:spTgt>
                                        </p:tgtEl>
                                        <p:attrNameLst>
                                          <p:attrName>ppt_x</p:attrName>
                                        </p:attrNameLst>
                                      </p:cBhvr>
                                      <p:tavLst>
                                        <p:tav tm="0">
                                          <p:val>
                                            <p:strVal val="#ppt_x"/>
                                          </p:val>
                                        </p:tav>
                                        <p:tav tm="100000">
                                          <p:val>
                                            <p:strVal val="#ppt_x"/>
                                          </p:val>
                                        </p:tav>
                                      </p:tavLst>
                                    </p:anim>
                                    <p:anim calcmode="lin" valueType="num">
                                      <p:cBhvr>
                                        <p:cTn id="43" dur="250" fill="hold"/>
                                        <p:tgtEl>
                                          <p:spTgt spid="33">
                                            <p:txEl>
                                              <p:pRg st="3" end="3"/>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00"/>
                                  </p:stCondLst>
                                  <p:childTnLst>
                                    <p:set>
                                      <p:cBhvr>
                                        <p:cTn id="45" dur="1" fill="hold">
                                          <p:stCondLst>
                                            <p:cond delay="0"/>
                                          </p:stCondLst>
                                        </p:cTn>
                                        <p:tgtEl>
                                          <p:spTgt spid="33">
                                            <p:txEl>
                                              <p:pRg st="5" end="5"/>
                                            </p:txEl>
                                          </p:spTgt>
                                        </p:tgtEl>
                                        <p:attrNameLst>
                                          <p:attrName>style.visibility</p:attrName>
                                        </p:attrNameLst>
                                      </p:cBhvr>
                                      <p:to>
                                        <p:strVal val="visible"/>
                                      </p:to>
                                    </p:set>
                                    <p:animEffect transition="in" filter="fade">
                                      <p:cBhvr>
                                        <p:cTn id="46" dur="250"/>
                                        <p:tgtEl>
                                          <p:spTgt spid="33">
                                            <p:txEl>
                                              <p:pRg st="5" end="5"/>
                                            </p:txEl>
                                          </p:spTgt>
                                        </p:tgtEl>
                                      </p:cBhvr>
                                    </p:animEffect>
                                    <p:anim calcmode="lin" valueType="num">
                                      <p:cBhvr>
                                        <p:cTn id="47" dur="250" fill="hold"/>
                                        <p:tgtEl>
                                          <p:spTgt spid="33">
                                            <p:txEl>
                                              <p:pRg st="5" end="5"/>
                                            </p:txEl>
                                          </p:spTgt>
                                        </p:tgtEl>
                                        <p:attrNameLst>
                                          <p:attrName>ppt_x</p:attrName>
                                        </p:attrNameLst>
                                      </p:cBhvr>
                                      <p:tavLst>
                                        <p:tav tm="0">
                                          <p:val>
                                            <p:strVal val="#ppt_x"/>
                                          </p:val>
                                        </p:tav>
                                        <p:tav tm="100000">
                                          <p:val>
                                            <p:strVal val="#ppt_x"/>
                                          </p:val>
                                        </p:tav>
                                      </p:tavLst>
                                    </p:anim>
                                    <p:anim calcmode="lin" valueType="num">
                                      <p:cBhvr>
                                        <p:cTn id="48" dur="250" fill="hold"/>
                                        <p:tgtEl>
                                          <p:spTgt spid="33">
                                            <p:txEl>
                                              <p:pRg st="5" end="5"/>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animEffect transition="in" filter="fade">
                                      <p:cBhvr>
                                        <p:cTn id="51" dur="250"/>
                                        <p:tgtEl>
                                          <p:spTgt spid="34">
                                            <p:txEl>
                                              <p:pRg st="0" end="0"/>
                                            </p:txEl>
                                          </p:spTgt>
                                        </p:tgtEl>
                                      </p:cBhvr>
                                    </p:animEffect>
                                    <p:anim calcmode="lin" valueType="num">
                                      <p:cBhvr>
                                        <p:cTn id="52" dur="25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3" dur="250" fill="hold"/>
                                        <p:tgtEl>
                                          <p:spTgt spid="3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00"/>
                                  </p:stCondLst>
                                  <p:childTnLst>
                                    <p:set>
                                      <p:cBhvr>
                                        <p:cTn id="55" dur="1" fill="hold">
                                          <p:stCondLst>
                                            <p:cond delay="0"/>
                                          </p:stCondLst>
                                        </p:cTn>
                                        <p:tgtEl>
                                          <p:spTgt spid="34">
                                            <p:txEl>
                                              <p:pRg st="1" end="1"/>
                                            </p:txEl>
                                          </p:spTgt>
                                        </p:tgtEl>
                                        <p:attrNameLst>
                                          <p:attrName>style.visibility</p:attrName>
                                        </p:attrNameLst>
                                      </p:cBhvr>
                                      <p:to>
                                        <p:strVal val="visible"/>
                                      </p:to>
                                    </p:set>
                                    <p:animEffect transition="in" filter="fade">
                                      <p:cBhvr>
                                        <p:cTn id="56" dur="250"/>
                                        <p:tgtEl>
                                          <p:spTgt spid="34">
                                            <p:txEl>
                                              <p:pRg st="1" end="1"/>
                                            </p:txEl>
                                          </p:spTgt>
                                        </p:tgtEl>
                                      </p:cBhvr>
                                    </p:animEffect>
                                    <p:anim calcmode="lin" valueType="num">
                                      <p:cBhvr>
                                        <p:cTn id="57" dur="25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58" dur="250" fill="hold"/>
                                        <p:tgtEl>
                                          <p:spTgt spid="3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200"/>
                                  </p:stCondLst>
                                  <p:childTnLst>
                                    <p:set>
                                      <p:cBhvr>
                                        <p:cTn id="60" dur="1" fill="hold">
                                          <p:stCondLst>
                                            <p:cond delay="0"/>
                                          </p:stCondLst>
                                        </p:cTn>
                                        <p:tgtEl>
                                          <p:spTgt spid="34">
                                            <p:txEl>
                                              <p:pRg st="2" end="2"/>
                                            </p:txEl>
                                          </p:spTgt>
                                        </p:tgtEl>
                                        <p:attrNameLst>
                                          <p:attrName>style.visibility</p:attrName>
                                        </p:attrNameLst>
                                      </p:cBhvr>
                                      <p:to>
                                        <p:strVal val="visible"/>
                                      </p:to>
                                    </p:set>
                                    <p:animEffect transition="in" filter="fade">
                                      <p:cBhvr>
                                        <p:cTn id="61" dur="250"/>
                                        <p:tgtEl>
                                          <p:spTgt spid="34">
                                            <p:txEl>
                                              <p:pRg st="2" end="2"/>
                                            </p:txEl>
                                          </p:spTgt>
                                        </p:tgtEl>
                                      </p:cBhvr>
                                    </p:animEffect>
                                    <p:anim calcmode="lin" valueType="num">
                                      <p:cBhvr>
                                        <p:cTn id="62" dur="25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63" dur="250" fill="hold"/>
                                        <p:tgtEl>
                                          <p:spTgt spid="34">
                                            <p:txEl>
                                              <p:pRg st="2" end="2"/>
                                            </p:txEl>
                                          </p:spTgt>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300"/>
                                  </p:stCondLst>
                                  <p:childTnLst>
                                    <p:set>
                                      <p:cBhvr>
                                        <p:cTn id="65" dur="1" fill="hold">
                                          <p:stCondLst>
                                            <p:cond delay="0"/>
                                          </p:stCondLst>
                                        </p:cTn>
                                        <p:tgtEl>
                                          <p:spTgt spid="34">
                                            <p:txEl>
                                              <p:pRg st="3" end="3"/>
                                            </p:txEl>
                                          </p:spTgt>
                                        </p:tgtEl>
                                        <p:attrNameLst>
                                          <p:attrName>style.visibility</p:attrName>
                                        </p:attrNameLst>
                                      </p:cBhvr>
                                      <p:to>
                                        <p:strVal val="visible"/>
                                      </p:to>
                                    </p:set>
                                    <p:animEffect transition="in" filter="fade">
                                      <p:cBhvr>
                                        <p:cTn id="66" dur="250"/>
                                        <p:tgtEl>
                                          <p:spTgt spid="34">
                                            <p:txEl>
                                              <p:pRg st="3" end="3"/>
                                            </p:txEl>
                                          </p:spTgt>
                                        </p:tgtEl>
                                      </p:cBhvr>
                                    </p:animEffect>
                                    <p:anim calcmode="lin" valueType="num">
                                      <p:cBhvr>
                                        <p:cTn id="67" dur="25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68" dur="250" fill="hold"/>
                                        <p:tgtEl>
                                          <p:spTgt spid="34">
                                            <p:txEl>
                                              <p:pRg st="3" end="3"/>
                                            </p:tx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400"/>
                                  </p:stCondLst>
                                  <p:childTnLst>
                                    <p:set>
                                      <p:cBhvr>
                                        <p:cTn id="70" dur="1" fill="hold">
                                          <p:stCondLst>
                                            <p:cond delay="0"/>
                                          </p:stCondLst>
                                        </p:cTn>
                                        <p:tgtEl>
                                          <p:spTgt spid="34">
                                            <p:txEl>
                                              <p:pRg st="4" end="4"/>
                                            </p:txEl>
                                          </p:spTgt>
                                        </p:tgtEl>
                                        <p:attrNameLst>
                                          <p:attrName>style.visibility</p:attrName>
                                        </p:attrNameLst>
                                      </p:cBhvr>
                                      <p:to>
                                        <p:strVal val="visible"/>
                                      </p:to>
                                    </p:set>
                                    <p:animEffect transition="in" filter="fade">
                                      <p:cBhvr>
                                        <p:cTn id="71" dur="250"/>
                                        <p:tgtEl>
                                          <p:spTgt spid="34">
                                            <p:txEl>
                                              <p:pRg st="4" end="4"/>
                                            </p:txEl>
                                          </p:spTgt>
                                        </p:tgtEl>
                                      </p:cBhvr>
                                    </p:animEffect>
                                    <p:anim calcmode="lin" valueType="num">
                                      <p:cBhvr>
                                        <p:cTn id="72" dur="25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73" dur="250" fill="hold"/>
                                        <p:tgtEl>
                                          <p:spTgt spid="34">
                                            <p:txEl>
                                              <p:pRg st="4" end="4"/>
                                            </p:txEl>
                                          </p:spTgt>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500"/>
                                  </p:stCondLst>
                                  <p:childTnLst>
                                    <p:set>
                                      <p:cBhvr>
                                        <p:cTn id="75" dur="1" fill="hold">
                                          <p:stCondLst>
                                            <p:cond delay="0"/>
                                          </p:stCondLst>
                                        </p:cTn>
                                        <p:tgtEl>
                                          <p:spTgt spid="34">
                                            <p:txEl>
                                              <p:pRg st="5" end="5"/>
                                            </p:txEl>
                                          </p:spTgt>
                                        </p:tgtEl>
                                        <p:attrNameLst>
                                          <p:attrName>style.visibility</p:attrName>
                                        </p:attrNameLst>
                                      </p:cBhvr>
                                      <p:to>
                                        <p:strVal val="visible"/>
                                      </p:to>
                                    </p:set>
                                    <p:animEffect transition="in" filter="fade">
                                      <p:cBhvr>
                                        <p:cTn id="76" dur="250"/>
                                        <p:tgtEl>
                                          <p:spTgt spid="34">
                                            <p:txEl>
                                              <p:pRg st="5" end="5"/>
                                            </p:txEl>
                                          </p:spTgt>
                                        </p:tgtEl>
                                      </p:cBhvr>
                                    </p:animEffect>
                                    <p:anim calcmode="lin" valueType="num">
                                      <p:cBhvr>
                                        <p:cTn id="77" dur="250" fill="hold"/>
                                        <p:tgtEl>
                                          <p:spTgt spid="34">
                                            <p:txEl>
                                              <p:pRg st="5" end="5"/>
                                            </p:txEl>
                                          </p:spTgt>
                                        </p:tgtEl>
                                        <p:attrNameLst>
                                          <p:attrName>ppt_x</p:attrName>
                                        </p:attrNameLst>
                                      </p:cBhvr>
                                      <p:tavLst>
                                        <p:tav tm="0">
                                          <p:val>
                                            <p:strVal val="#ppt_x"/>
                                          </p:val>
                                        </p:tav>
                                        <p:tav tm="100000">
                                          <p:val>
                                            <p:strVal val="#ppt_x"/>
                                          </p:val>
                                        </p:tav>
                                      </p:tavLst>
                                    </p:anim>
                                    <p:anim calcmode="lin" valueType="num">
                                      <p:cBhvr>
                                        <p:cTn id="78" dur="250" fill="hold"/>
                                        <p:tgtEl>
                                          <p:spTgt spid="34">
                                            <p:txEl>
                                              <p:pRg st="5" end="5"/>
                                            </p:txEl>
                                          </p:spTgt>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600"/>
                                  </p:stCondLst>
                                  <p:childTnLst>
                                    <p:set>
                                      <p:cBhvr>
                                        <p:cTn id="80" dur="1" fill="hold">
                                          <p:stCondLst>
                                            <p:cond delay="0"/>
                                          </p:stCondLst>
                                        </p:cTn>
                                        <p:tgtEl>
                                          <p:spTgt spid="34">
                                            <p:txEl>
                                              <p:pRg st="6" end="6"/>
                                            </p:txEl>
                                          </p:spTgt>
                                        </p:tgtEl>
                                        <p:attrNameLst>
                                          <p:attrName>style.visibility</p:attrName>
                                        </p:attrNameLst>
                                      </p:cBhvr>
                                      <p:to>
                                        <p:strVal val="visible"/>
                                      </p:to>
                                    </p:set>
                                    <p:animEffect transition="in" filter="fade">
                                      <p:cBhvr>
                                        <p:cTn id="81" dur="250"/>
                                        <p:tgtEl>
                                          <p:spTgt spid="34">
                                            <p:txEl>
                                              <p:pRg st="6" end="6"/>
                                            </p:txEl>
                                          </p:spTgt>
                                        </p:tgtEl>
                                      </p:cBhvr>
                                    </p:animEffect>
                                    <p:anim calcmode="lin" valueType="num">
                                      <p:cBhvr>
                                        <p:cTn id="82" dur="250" fill="hold"/>
                                        <p:tgtEl>
                                          <p:spTgt spid="34">
                                            <p:txEl>
                                              <p:pRg st="6" end="6"/>
                                            </p:txEl>
                                          </p:spTgt>
                                        </p:tgtEl>
                                        <p:attrNameLst>
                                          <p:attrName>ppt_x</p:attrName>
                                        </p:attrNameLst>
                                      </p:cBhvr>
                                      <p:tavLst>
                                        <p:tav tm="0">
                                          <p:val>
                                            <p:strVal val="#ppt_x"/>
                                          </p:val>
                                        </p:tav>
                                        <p:tav tm="100000">
                                          <p:val>
                                            <p:strVal val="#ppt_x"/>
                                          </p:val>
                                        </p:tav>
                                      </p:tavLst>
                                    </p:anim>
                                    <p:anim calcmode="lin" valueType="num">
                                      <p:cBhvr>
                                        <p:cTn id="83" dur="250" fill="hold"/>
                                        <p:tgtEl>
                                          <p:spTgt spid="34">
                                            <p:txEl>
                                              <p:pRg st="6" end="6"/>
                                            </p:txEl>
                                          </p:spTgt>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700"/>
                                  </p:stCondLst>
                                  <p:childTnLst>
                                    <p:set>
                                      <p:cBhvr>
                                        <p:cTn id="85" dur="1" fill="hold">
                                          <p:stCondLst>
                                            <p:cond delay="0"/>
                                          </p:stCondLst>
                                        </p:cTn>
                                        <p:tgtEl>
                                          <p:spTgt spid="34">
                                            <p:txEl>
                                              <p:pRg st="7" end="7"/>
                                            </p:txEl>
                                          </p:spTgt>
                                        </p:tgtEl>
                                        <p:attrNameLst>
                                          <p:attrName>style.visibility</p:attrName>
                                        </p:attrNameLst>
                                      </p:cBhvr>
                                      <p:to>
                                        <p:strVal val="visible"/>
                                      </p:to>
                                    </p:set>
                                    <p:animEffect transition="in" filter="fade">
                                      <p:cBhvr>
                                        <p:cTn id="86" dur="250"/>
                                        <p:tgtEl>
                                          <p:spTgt spid="34">
                                            <p:txEl>
                                              <p:pRg st="7" end="7"/>
                                            </p:txEl>
                                          </p:spTgt>
                                        </p:tgtEl>
                                      </p:cBhvr>
                                    </p:animEffect>
                                    <p:anim calcmode="lin" valueType="num">
                                      <p:cBhvr>
                                        <p:cTn id="87" dur="250" fill="hold"/>
                                        <p:tgtEl>
                                          <p:spTgt spid="34">
                                            <p:txEl>
                                              <p:pRg st="7" end="7"/>
                                            </p:txEl>
                                          </p:spTgt>
                                        </p:tgtEl>
                                        <p:attrNameLst>
                                          <p:attrName>ppt_x</p:attrName>
                                        </p:attrNameLst>
                                      </p:cBhvr>
                                      <p:tavLst>
                                        <p:tav tm="0">
                                          <p:val>
                                            <p:strVal val="#ppt_x"/>
                                          </p:val>
                                        </p:tav>
                                        <p:tav tm="100000">
                                          <p:val>
                                            <p:strVal val="#ppt_x"/>
                                          </p:val>
                                        </p:tav>
                                      </p:tavLst>
                                    </p:anim>
                                    <p:anim calcmode="lin" valueType="num">
                                      <p:cBhvr>
                                        <p:cTn id="88" dur="250" fill="hold"/>
                                        <p:tgtEl>
                                          <p:spTgt spid="34">
                                            <p:txEl>
                                              <p:pRg st="7" end="7"/>
                                            </p:txEl>
                                          </p:spTgt>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800"/>
                                  </p:stCondLst>
                                  <p:childTnLst>
                                    <p:set>
                                      <p:cBhvr>
                                        <p:cTn id="90" dur="1" fill="hold">
                                          <p:stCondLst>
                                            <p:cond delay="0"/>
                                          </p:stCondLst>
                                        </p:cTn>
                                        <p:tgtEl>
                                          <p:spTgt spid="34">
                                            <p:txEl>
                                              <p:pRg st="8" end="8"/>
                                            </p:txEl>
                                          </p:spTgt>
                                        </p:tgtEl>
                                        <p:attrNameLst>
                                          <p:attrName>style.visibility</p:attrName>
                                        </p:attrNameLst>
                                      </p:cBhvr>
                                      <p:to>
                                        <p:strVal val="visible"/>
                                      </p:to>
                                    </p:set>
                                    <p:animEffect transition="in" filter="fade">
                                      <p:cBhvr>
                                        <p:cTn id="91" dur="250"/>
                                        <p:tgtEl>
                                          <p:spTgt spid="34">
                                            <p:txEl>
                                              <p:pRg st="8" end="8"/>
                                            </p:txEl>
                                          </p:spTgt>
                                        </p:tgtEl>
                                      </p:cBhvr>
                                    </p:animEffect>
                                    <p:anim calcmode="lin" valueType="num">
                                      <p:cBhvr>
                                        <p:cTn id="92" dur="250" fill="hold"/>
                                        <p:tgtEl>
                                          <p:spTgt spid="34">
                                            <p:txEl>
                                              <p:pRg st="8" end="8"/>
                                            </p:txEl>
                                          </p:spTgt>
                                        </p:tgtEl>
                                        <p:attrNameLst>
                                          <p:attrName>ppt_x</p:attrName>
                                        </p:attrNameLst>
                                      </p:cBhvr>
                                      <p:tavLst>
                                        <p:tav tm="0">
                                          <p:val>
                                            <p:strVal val="#ppt_x"/>
                                          </p:val>
                                        </p:tav>
                                        <p:tav tm="100000">
                                          <p:val>
                                            <p:strVal val="#ppt_x"/>
                                          </p:val>
                                        </p:tav>
                                      </p:tavLst>
                                    </p:anim>
                                    <p:anim calcmode="lin" valueType="num">
                                      <p:cBhvr>
                                        <p:cTn id="93" dur="250" fill="hold"/>
                                        <p:tgtEl>
                                          <p:spTgt spid="34">
                                            <p:txEl>
                                              <p:pRg st="8" end="8"/>
                                            </p:txEl>
                                          </p:spTgt>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900"/>
                                  </p:stCondLst>
                                  <p:childTnLst>
                                    <p:set>
                                      <p:cBhvr>
                                        <p:cTn id="95" dur="1" fill="hold">
                                          <p:stCondLst>
                                            <p:cond delay="0"/>
                                          </p:stCondLst>
                                        </p:cTn>
                                        <p:tgtEl>
                                          <p:spTgt spid="34">
                                            <p:txEl>
                                              <p:pRg st="9" end="9"/>
                                            </p:txEl>
                                          </p:spTgt>
                                        </p:tgtEl>
                                        <p:attrNameLst>
                                          <p:attrName>style.visibility</p:attrName>
                                        </p:attrNameLst>
                                      </p:cBhvr>
                                      <p:to>
                                        <p:strVal val="visible"/>
                                      </p:to>
                                    </p:set>
                                    <p:animEffect transition="in" filter="fade">
                                      <p:cBhvr>
                                        <p:cTn id="96" dur="250"/>
                                        <p:tgtEl>
                                          <p:spTgt spid="34">
                                            <p:txEl>
                                              <p:pRg st="9" end="9"/>
                                            </p:txEl>
                                          </p:spTgt>
                                        </p:tgtEl>
                                      </p:cBhvr>
                                    </p:animEffect>
                                    <p:anim calcmode="lin" valueType="num">
                                      <p:cBhvr>
                                        <p:cTn id="97" dur="250" fill="hold"/>
                                        <p:tgtEl>
                                          <p:spTgt spid="34">
                                            <p:txEl>
                                              <p:pRg st="9" end="9"/>
                                            </p:txEl>
                                          </p:spTgt>
                                        </p:tgtEl>
                                        <p:attrNameLst>
                                          <p:attrName>ppt_x</p:attrName>
                                        </p:attrNameLst>
                                      </p:cBhvr>
                                      <p:tavLst>
                                        <p:tav tm="0">
                                          <p:val>
                                            <p:strVal val="#ppt_x"/>
                                          </p:val>
                                        </p:tav>
                                        <p:tav tm="100000">
                                          <p:val>
                                            <p:strVal val="#ppt_x"/>
                                          </p:val>
                                        </p:tav>
                                      </p:tavLst>
                                    </p:anim>
                                    <p:anim calcmode="lin" valueType="num">
                                      <p:cBhvr>
                                        <p:cTn id="98" dur="250" fill="hold"/>
                                        <p:tgtEl>
                                          <p:spTgt spid="34">
                                            <p:txEl>
                                              <p:pRg st="9" end="9"/>
                                            </p:txEl>
                                          </p:spTgt>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1000"/>
                                  </p:stCondLst>
                                  <p:childTnLst>
                                    <p:set>
                                      <p:cBhvr>
                                        <p:cTn id="100" dur="1" fill="hold">
                                          <p:stCondLst>
                                            <p:cond delay="0"/>
                                          </p:stCondLst>
                                        </p:cTn>
                                        <p:tgtEl>
                                          <p:spTgt spid="34">
                                            <p:txEl>
                                              <p:pRg st="10" end="10"/>
                                            </p:txEl>
                                          </p:spTgt>
                                        </p:tgtEl>
                                        <p:attrNameLst>
                                          <p:attrName>style.visibility</p:attrName>
                                        </p:attrNameLst>
                                      </p:cBhvr>
                                      <p:to>
                                        <p:strVal val="visible"/>
                                      </p:to>
                                    </p:set>
                                    <p:animEffect transition="in" filter="fade">
                                      <p:cBhvr>
                                        <p:cTn id="101" dur="250"/>
                                        <p:tgtEl>
                                          <p:spTgt spid="34">
                                            <p:txEl>
                                              <p:pRg st="10" end="10"/>
                                            </p:txEl>
                                          </p:spTgt>
                                        </p:tgtEl>
                                      </p:cBhvr>
                                    </p:animEffect>
                                    <p:anim calcmode="lin" valueType="num">
                                      <p:cBhvr>
                                        <p:cTn id="102" dur="250" fill="hold"/>
                                        <p:tgtEl>
                                          <p:spTgt spid="34">
                                            <p:txEl>
                                              <p:pRg st="10" end="10"/>
                                            </p:txEl>
                                          </p:spTgt>
                                        </p:tgtEl>
                                        <p:attrNameLst>
                                          <p:attrName>ppt_x</p:attrName>
                                        </p:attrNameLst>
                                      </p:cBhvr>
                                      <p:tavLst>
                                        <p:tav tm="0">
                                          <p:val>
                                            <p:strVal val="#ppt_x"/>
                                          </p:val>
                                        </p:tav>
                                        <p:tav tm="100000">
                                          <p:val>
                                            <p:strVal val="#ppt_x"/>
                                          </p:val>
                                        </p:tav>
                                      </p:tavLst>
                                    </p:anim>
                                    <p:anim calcmode="lin" valueType="num">
                                      <p:cBhvr>
                                        <p:cTn id="103" dur="250" fill="hold"/>
                                        <p:tgtEl>
                                          <p:spTgt spid="34">
                                            <p:txEl>
                                              <p:pRg st="10" end="10"/>
                                            </p:txEl>
                                          </p:spTgt>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1100"/>
                                  </p:stCondLst>
                                  <p:childTnLst>
                                    <p:set>
                                      <p:cBhvr>
                                        <p:cTn id="105" dur="1" fill="hold">
                                          <p:stCondLst>
                                            <p:cond delay="0"/>
                                          </p:stCondLst>
                                        </p:cTn>
                                        <p:tgtEl>
                                          <p:spTgt spid="34">
                                            <p:txEl>
                                              <p:pRg st="11" end="11"/>
                                            </p:txEl>
                                          </p:spTgt>
                                        </p:tgtEl>
                                        <p:attrNameLst>
                                          <p:attrName>style.visibility</p:attrName>
                                        </p:attrNameLst>
                                      </p:cBhvr>
                                      <p:to>
                                        <p:strVal val="visible"/>
                                      </p:to>
                                    </p:set>
                                    <p:animEffect transition="in" filter="fade">
                                      <p:cBhvr>
                                        <p:cTn id="106" dur="250"/>
                                        <p:tgtEl>
                                          <p:spTgt spid="34">
                                            <p:txEl>
                                              <p:pRg st="11" end="11"/>
                                            </p:txEl>
                                          </p:spTgt>
                                        </p:tgtEl>
                                      </p:cBhvr>
                                    </p:animEffect>
                                    <p:anim calcmode="lin" valueType="num">
                                      <p:cBhvr>
                                        <p:cTn id="107" dur="250" fill="hold"/>
                                        <p:tgtEl>
                                          <p:spTgt spid="34">
                                            <p:txEl>
                                              <p:pRg st="11" end="11"/>
                                            </p:txEl>
                                          </p:spTgt>
                                        </p:tgtEl>
                                        <p:attrNameLst>
                                          <p:attrName>ppt_x</p:attrName>
                                        </p:attrNameLst>
                                      </p:cBhvr>
                                      <p:tavLst>
                                        <p:tav tm="0">
                                          <p:val>
                                            <p:strVal val="#ppt_x"/>
                                          </p:val>
                                        </p:tav>
                                        <p:tav tm="100000">
                                          <p:val>
                                            <p:strVal val="#ppt_x"/>
                                          </p:val>
                                        </p:tav>
                                      </p:tavLst>
                                    </p:anim>
                                    <p:anim calcmode="lin" valueType="num">
                                      <p:cBhvr>
                                        <p:cTn id="108" dur="250" fill="hold"/>
                                        <p:tgtEl>
                                          <p:spTgt spid="34">
                                            <p:txEl>
                                              <p:pRg st="11" end="11"/>
                                            </p:txEl>
                                          </p:spTgt>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35">
                                            <p:txEl>
                                              <p:pRg st="0" end="0"/>
                                            </p:txEl>
                                          </p:spTgt>
                                        </p:tgtEl>
                                        <p:attrNameLst>
                                          <p:attrName>style.visibility</p:attrName>
                                        </p:attrNameLst>
                                      </p:cBhvr>
                                      <p:to>
                                        <p:strVal val="visible"/>
                                      </p:to>
                                    </p:set>
                                    <p:animEffect transition="in" filter="fade">
                                      <p:cBhvr>
                                        <p:cTn id="111" dur="250"/>
                                        <p:tgtEl>
                                          <p:spTgt spid="35">
                                            <p:txEl>
                                              <p:pRg st="0" end="0"/>
                                            </p:txEl>
                                          </p:spTgt>
                                        </p:tgtEl>
                                      </p:cBhvr>
                                    </p:animEffect>
                                    <p:anim calcmode="lin" valueType="num">
                                      <p:cBhvr>
                                        <p:cTn id="112"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13" dur="250" fill="hold"/>
                                        <p:tgtEl>
                                          <p:spTgt spid="35">
                                            <p:txEl>
                                              <p:pRg st="0" end="0"/>
                                            </p:txEl>
                                          </p:spTgt>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100"/>
                                  </p:stCondLst>
                                  <p:childTnLst>
                                    <p:set>
                                      <p:cBhvr>
                                        <p:cTn id="115" dur="1" fill="hold">
                                          <p:stCondLst>
                                            <p:cond delay="0"/>
                                          </p:stCondLst>
                                        </p:cTn>
                                        <p:tgtEl>
                                          <p:spTgt spid="35">
                                            <p:txEl>
                                              <p:pRg st="1" end="1"/>
                                            </p:txEl>
                                          </p:spTgt>
                                        </p:tgtEl>
                                        <p:attrNameLst>
                                          <p:attrName>style.visibility</p:attrName>
                                        </p:attrNameLst>
                                      </p:cBhvr>
                                      <p:to>
                                        <p:strVal val="visible"/>
                                      </p:to>
                                    </p:set>
                                    <p:animEffect transition="in" filter="fade">
                                      <p:cBhvr>
                                        <p:cTn id="116" dur="250"/>
                                        <p:tgtEl>
                                          <p:spTgt spid="35">
                                            <p:txEl>
                                              <p:pRg st="1" end="1"/>
                                            </p:txEl>
                                          </p:spTgt>
                                        </p:tgtEl>
                                      </p:cBhvr>
                                    </p:animEffect>
                                    <p:anim calcmode="lin" valueType="num">
                                      <p:cBhvr>
                                        <p:cTn id="117" dur="25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118" dur="250" fill="hold"/>
                                        <p:tgtEl>
                                          <p:spTgt spid="35">
                                            <p:txEl>
                                              <p:pRg st="1" end="1"/>
                                            </p:txEl>
                                          </p:spTgt>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200"/>
                                  </p:stCondLst>
                                  <p:childTnLst>
                                    <p:set>
                                      <p:cBhvr>
                                        <p:cTn id="120" dur="1" fill="hold">
                                          <p:stCondLst>
                                            <p:cond delay="0"/>
                                          </p:stCondLst>
                                        </p:cTn>
                                        <p:tgtEl>
                                          <p:spTgt spid="35">
                                            <p:txEl>
                                              <p:pRg st="2" end="2"/>
                                            </p:txEl>
                                          </p:spTgt>
                                        </p:tgtEl>
                                        <p:attrNameLst>
                                          <p:attrName>style.visibility</p:attrName>
                                        </p:attrNameLst>
                                      </p:cBhvr>
                                      <p:to>
                                        <p:strVal val="visible"/>
                                      </p:to>
                                    </p:set>
                                    <p:animEffect transition="in" filter="fade">
                                      <p:cBhvr>
                                        <p:cTn id="121" dur="250"/>
                                        <p:tgtEl>
                                          <p:spTgt spid="35">
                                            <p:txEl>
                                              <p:pRg st="2" end="2"/>
                                            </p:txEl>
                                          </p:spTgt>
                                        </p:tgtEl>
                                      </p:cBhvr>
                                    </p:animEffect>
                                    <p:anim calcmode="lin" valueType="num">
                                      <p:cBhvr>
                                        <p:cTn id="122" dur="25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123" dur="250" fill="hold"/>
                                        <p:tgtEl>
                                          <p:spTgt spid="35">
                                            <p:txEl>
                                              <p:pRg st="2" end="2"/>
                                            </p:txEl>
                                          </p:spTgt>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300"/>
                                  </p:stCondLst>
                                  <p:childTnLst>
                                    <p:set>
                                      <p:cBhvr>
                                        <p:cTn id="125" dur="1" fill="hold">
                                          <p:stCondLst>
                                            <p:cond delay="0"/>
                                          </p:stCondLst>
                                        </p:cTn>
                                        <p:tgtEl>
                                          <p:spTgt spid="35">
                                            <p:txEl>
                                              <p:pRg st="3" end="3"/>
                                            </p:txEl>
                                          </p:spTgt>
                                        </p:tgtEl>
                                        <p:attrNameLst>
                                          <p:attrName>style.visibility</p:attrName>
                                        </p:attrNameLst>
                                      </p:cBhvr>
                                      <p:to>
                                        <p:strVal val="visible"/>
                                      </p:to>
                                    </p:set>
                                    <p:animEffect transition="in" filter="fade">
                                      <p:cBhvr>
                                        <p:cTn id="126" dur="250"/>
                                        <p:tgtEl>
                                          <p:spTgt spid="35">
                                            <p:txEl>
                                              <p:pRg st="3" end="3"/>
                                            </p:txEl>
                                          </p:spTgt>
                                        </p:tgtEl>
                                      </p:cBhvr>
                                    </p:animEffect>
                                    <p:anim calcmode="lin" valueType="num">
                                      <p:cBhvr>
                                        <p:cTn id="127" dur="250" fill="hold"/>
                                        <p:tgtEl>
                                          <p:spTgt spid="35">
                                            <p:txEl>
                                              <p:pRg st="3" end="3"/>
                                            </p:txEl>
                                          </p:spTgt>
                                        </p:tgtEl>
                                        <p:attrNameLst>
                                          <p:attrName>ppt_x</p:attrName>
                                        </p:attrNameLst>
                                      </p:cBhvr>
                                      <p:tavLst>
                                        <p:tav tm="0">
                                          <p:val>
                                            <p:strVal val="#ppt_x"/>
                                          </p:val>
                                        </p:tav>
                                        <p:tav tm="100000">
                                          <p:val>
                                            <p:strVal val="#ppt_x"/>
                                          </p:val>
                                        </p:tav>
                                      </p:tavLst>
                                    </p:anim>
                                    <p:anim calcmode="lin" valueType="num">
                                      <p:cBhvr>
                                        <p:cTn id="128" dur="250" fill="hold"/>
                                        <p:tgtEl>
                                          <p:spTgt spid="35">
                                            <p:txEl>
                                              <p:pRg st="3" end="3"/>
                                            </p:txEl>
                                          </p:spTgt>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400"/>
                                  </p:stCondLst>
                                  <p:childTnLst>
                                    <p:set>
                                      <p:cBhvr>
                                        <p:cTn id="130" dur="1" fill="hold">
                                          <p:stCondLst>
                                            <p:cond delay="0"/>
                                          </p:stCondLst>
                                        </p:cTn>
                                        <p:tgtEl>
                                          <p:spTgt spid="35">
                                            <p:txEl>
                                              <p:pRg st="4" end="4"/>
                                            </p:txEl>
                                          </p:spTgt>
                                        </p:tgtEl>
                                        <p:attrNameLst>
                                          <p:attrName>style.visibility</p:attrName>
                                        </p:attrNameLst>
                                      </p:cBhvr>
                                      <p:to>
                                        <p:strVal val="visible"/>
                                      </p:to>
                                    </p:set>
                                    <p:animEffect transition="in" filter="fade">
                                      <p:cBhvr>
                                        <p:cTn id="131" dur="250"/>
                                        <p:tgtEl>
                                          <p:spTgt spid="35">
                                            <p:txEl>
                                              <p:pRg st="4" end="4"/>
                                            </p:txEl>
                                          </p:spTgt>
                                        </p:tgtEl>
                                      </p:cBhvr>
                                    </p:animEffect>
                                    <p:anim calcmode="lin" valueType="num">
                                      <p:cBhvr>
                                        <p:cTn id="132" dur="250" fill="hold"/>
                                        <p:tgtEl>
                                          <p:spTgt spid="35">
                                            <p:txEl>
                                              <p:pRg st="4" end="4"/>
                                            </p:txEl>
                                          </p:spTgt>
                                        </p:tgtEl>
                                        <p:attrNameLst>
                                          <p:attrName>ppt_x</p:attrName>
                                        </p:attrNameLst>
                                      </p:cBhvr>
                                      <p:tavLst>
                                        <p:tav tm="0">
                                          <p:val>
                                            <p:strVal val="#ppt_x"/>
                                          </p:val>
                                        </p:tav>
                                        <p:tav tm="100000">
                                          <p:val>
                                            <p:strVal val="#ppt_x"/>
                                          </p:val>
                                        </p:tav>
                                      </p:tavLst>
                                    </p:anim>
                                    <p:anim calcmode="lin" valueType="num">
                                      <p:cBhvr>
                                        <p:cTn id="133" dur="250" fill="hold"/>
                                        <p:tgtEl>
                                          <p:spTgt spid="35">
                                            <p:txEl>
                                              <p:pRg st="4" end="4"/>
                                            </p:txEl>
                                          </p:spTgt>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36">
                                            <p:txEl>
                                              <p:pRg st="0" end="0"/>
                                            </p:txEl>
                                          </p:spTgt>
                                        </p:tgtEl>
                                        <p:attrNameLst>
                                          <p:attrName>style.visibility</p:attrName>
                                        </p:attrNameLst>
                                      </p:cBhvr>
                                      <p:to>
                                        <p:strVal val="visible"/>
                                      </p:to>
                                    </p:set>
                                    <p:animEffect transition="in" filter="fade">
                                      <p:cBhvr>
                                        <p:cTn id="136" dur="250"/>
                                        <p:tgtEl>
                                          <p:spTgt spid="36">
                                            <p:txEl>
                                              <p:pRg st="0" end="0"/>
                                            </p:txEl>
                                          </p:spTgt>
                                        </p:tgtEl>
                                      </p:cBhvr>
                                    </p:animEffect>
                                    <p:anim calcmode="lin" valueType="num">
                                      <p:cBhvr>
                                        <p:cTn id="137" dur="25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38" dur="250" fill="hold"/>
                                        <p:tgtEl>
                                          <p:spTgt spid="36">
                                            <p:txEl>
                                              <p:pRg st="0" end="0"/>
                                            </p:txEl>
                                          </p:spTgt>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100"/>
                                  </p:stCondLst>
                                  <p:childTnLst>
                                    <p:set>
                                      <p:cBhvr>
                                        <p:cTn id="140" dur="1" fill="hold">
                                          <p:stCondLst>
                                            <p:cond delay="0"/>
                                          </p:stCondLst>
                                        </p:cTn>
                                        <p:tgtEl>
                                          <p:spTgt spid="36">
                                            <p:txEl>
                                              <p:pRg st="1" end="1"/>
                                            </p:txEl>
                                          </p:spTgt>
                                        </p:tgtEl>
                                        <p:attrNameLst>
                                          <p:attrName>style.visibility</p:attrName>
                                        </p:attrNameLst>
                                      </p:cBhvr>
                                      <p:to>
                                        <p:strVal val="visible"/>
                                      </p:to>
                                    </p:set>
                                    <p:animEffect transition="in" filter="fade">
                                      <p:cBhvr>
                                        <p:cTn id="141" dur="250"/>
                                        <p:tgtEl>
                                          <p:spTgt spid="36">
                                            <p:txEl>
                                              <p:pRg st="1" end="1"/>
                                            </p:txEl>
                                          </p:spTgt>
                                        </p:tgtEl>
                                      </p:cBhvr>
                                    </p:animEffect>
                                    <p:anim calcmode="lin" valueType="num">
                                      <p:cBhvr>
                                        <p:cTn id="142" dur="250" fill="hold"/>
                                        <p:tgtEl>
                                          <p:spTgt spid="36">
                                            <p:txEl>
                                              <p:pRg st="1" end="1"/>
                                            </p:txEl>
                                          </p:spTgt>
                                        </p:tgtEl>
                                        <p:attrNameLst>
                                          <p:attrName>ppt_x</p:attrName>
                                        </p:attrNameLst>
                                      </p:cBhvr>
                                      <p:tavLst>
                                        <p:tav tm="0">
                                          <p:val>
                                            <p:strVal val="#ppt_x"/>
                                          </p:val>
                                        </p:tav>
                                        <p:tav tm="100000">
                                          <p:val>
                                            <p:strVal val="#ppt_x"/>
                                          </p:val>
                                        </p:tav>
                                      </p:tavLst>
                                    </p:anim>
                                    <p:anim calcmode="lin" valueType="num">
                                      <p:cBhvr>
                                        <p:cTn id="143" dur="250" fill="hold"/>
                                        <p:tgtEl>
                                          <p:spTgt spid="36">
                                            <p:txEl>
                                              <p:pRg st="1" end="1"/>
                                            </p:txEl>
                                          </p:spTgt>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200"/>
                                  </p:stCondLst>
                                  <p:childTnLst>
                                    <p:set>
                                      <p:cBhvr>
                                        <p:cTn id="145" dur="1" fill="hold">
                                          <p:stCondLst>
                                            <p:cond delay="0"/>
                                          </p:stCondLst>
                                        </p:cTn>
                                        <p:tgtEl>
                                          <p:spTgt spid="36">
                                            <p:txEl>
                                              <p:pRg st="2" end="2"/>
                                            </p:txEl>
                                          </p:spTgt>
                                        </p:tgtEl>
                                        <p:attrNameLst>
                                          <p:attrName>style.visibility</p:attrName>
                                        </p:attrNameLst>
                                      </p:cBhvr>
                                      <p:to>
                                        <p:strVal val="visible"/>
                                      </p:to>
                                    </p:set>
                                    <p:animEffect transition="in" filter="fade">
                                      <p:cBhvr>
                                        <p:cTn id="146" dur="250"/>
                                        <p:tgtEl>
                                          <p:spTgt spid="36">
                                            <p:txEl>
                                              <p:pRg st="2" end="2"/>
                                            </p:txEl>
                                          </p:spTgt>
                                        </p:tgtEl>
                                      </p:cBhvr>
                                    </p:animEffect>
                                    <p:anim calcmode="lin" valueType="num">
                                      <p:cBhvr>
                                        <p:cTn id="147" dur="25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48" dur="250" fill="hold"/>
                                        <p:tgtEl>
                                          <p:spTgt spid="36">
                                            <p:txEl>
                                              <p:pRg st="2" end="2"/>
                                            </p:txEl>
                                          </p:spTgt>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300"/>
                                  </p:stCondLst>
                                  <p:childTnLst>
                                    <p:set>
                                      <p:cBhvr>
                                        <p:cTn id="150" dur="1" fill="hold">
                                          <p:stCondLst>
                                            <p:cond delay="0"/>
                                          </p:stCondLst>
                                        </p:cTn>
                                        <p:tgtEl>
                                          <p:spTgt spid="36">
                                            <p:txEl>
                                              <p:pRg st="3" end="3"/>
                                            </p:txEl>
                                          </p:spTgt>
                                        </p:tgtEl>
                                        <p:attrNameLst>
                                          <p:attrName>style.visibility</p:attrName>
                                        </p:attrNameLst>
                                      </p:cBhvr>
                                      <p:to>
                                        <p:strVal val="visible"/>
                                      </p:to>
                                    </p:set>
                                    <p:animEffect transition="in" filter="fade">
                                      <p:cBhvr>
                                        <p:cTn id="151" dur="250"/>
                                        <p:tgtEl>
                                          <p:spTgt spid="36">
                                            <p:txEl>
                                              <p:pRg st="3" end="3"/>
                                            </p:txEl>
                                          </p:spTgt>
                                        </p:tgtEl>
                                      </p:cBhvr>
                                    </p:animEffect>
                                    <p:anim calcmode="lin" valueType="num">
                                      <p:cBhvr>
                                        <p:cTn id="152" dur="250" fill="hold"/>
                                        <p:tgtEl>
                                          <p:spTgt spid="36">
                                            <p:txEl>
                                              <p:pRg st="3" end="3"/>
                                            </p:txEl>
                                          </p:spTgt>
                                        </p:tgtEl>
                                        <p:attrNameLst>
                                          <p:attrName>ppt_x</p:attrName>
                                        </p:attrNameLst>
                                      </p:cBhvr>
                                      <p:tavLst>
                                        <p:tav tm="0">
                                          <p:val>
                                            <p:strVal val="#ppt_x"/>
                                          </p:val>
                                        </p:tav>
                                        <p:tav tm="100000">
                                          <p:val>
                                            <p:strVal val="#ppt_x"/>
                                          </p:val>
                                        </p:tav>
                                      </p:tavLst>
                                    </p:anim>
                                    <p:anim calcmode="lin" valueType="num">
                                      <p:cBhvr>
                                        <p:cTn id="153" dur="250" fill="hold"/>
                                        <p:tgtEl>
                                          <p:spTgt spid="36">
                                            <p:txEl>
                                              <p:pRg st="3" end="3"/>
                                            </p:txEl>
                                          </p:spTgt>
                                        </p:tgtEl>
                                        <p:attrNameLst>
                                          <p:attrName>ppt_y</p:attrName>
                                        </p:attrNameLst>
                                      </p:cBhvr>
                                      <p:tavLst>
                                        <p:tav tm="0">
                                          <p:val>
                                            <p:strVal val="#ppt_y-.1"/>
                                          </p:val>
                                        </p:tav>
                                        <p:tav tm="100000">
                                          <p:val>
                                            <p:strVal val="#ppt_y"/>
                                          </p:val>
                                        </p:tav>
                                      </p:tavLst>
                                    </p:anim>
                                  </p:childTnLst>
                                </p:cTn>
                              </p:par>
                              <p:par>
                                <p:cTn id="154" presetID="47" presetClass="entr" presetSubtype="0" fill="hold" grpId="0" nodeType="withEffect">
                                  <p:stCondLst>
                                    <p:cond delay="400"/>
                                  </p:stCondLst>
                                  <p:childTnLst>
                                    <p:set>
                                      <p:cBhvr>
                                        <p:cTn id="155" dur="1" fill="hold">
                                          <p:stCondLst>
                                            <p:cond delay="0"/>
                                          </p:stCondLst>
                                        </p:cTn>
                                        <p:tgtEl>
                                          <p:spTgt spid="36">
                                            <p:txEl>
                                              <p:pRg st="4" end="4"/>
                                            </p:txEl>
                                          </p:spTgt>
                                        </p:tgtEl>
                                        <p:attrNameLst>
                                          <p:attrName>style.visibility</p:attrName>
                                        </p:attrNameLst>
                                      </p:cBhvr>
                                      <p:to>
                                        <p:strVal val="visible"/>
                                      </p:to>
                                    </p:set>
                                    <p:animEffect transition="in" filter="fade">
                                      <p:cBhvr>
                                        <p:cTn id="156" dur="250"/>
                                        <p:tgtEl>
                                          <p:spTgt spid="36">
                                            <p:txEl>
                                              <p:pRg st="4" end="4"/>
                                            </p:txEl>
                                          </p:spTgt>
                                        </p:tgtEl>
                                      </p:cBhvr>
                                    </p:animEffect>
                                    <p:anim calcmode="lin" valueType="num">
                                      <p:cBhvr>
                                        <p:cTn id="157" dur="250" fill="hold"/>
                                        <p:tgtEl>
                                          <p:spTgt spid="36">
                                            <p:txEl>
                                              <p:pRg st="4" end="4"/>
                                            </p:txEl>
                                          </p:spTgt>
                                        </p:tgtEl>
                                        <p:attrNameLst>
                                          <p:attrName>ppt_x</p:attrName>
                                        </p:attrNameLst>
                                      </p:cBhvr>
                                      <p:tavLst>
                                        <p:tav tm="0">
                                          <p:val>
                                            <p:strVal val="#ppt_x"/>
                                          </p:val>
                                        </p:tav>
                                        <p:tav tm="100000">
                                          <p:val>
                                            <p:strVal val="#ppt_x"/>
                                          </p:val>
                                        </p:tav>
                                      </p:tavLst>
                                    </p:anim>
                                    <p:anim calcmode="lin" valueType="num">
                                      <p:cBhvr>
                                        <p:cTn id="158" dur="250" fill="hold"/>
                                        <p:tgtEl>
                                          <p:spTgt spid="36">
                                            <p:txEl>
                                              <p:pRg st="4" end="4"/>
                                            </p:txEl>
                                          </p:spTgt>
                                        </p:tgtEl>
                                        <p:attrNameLst>
                                          <p:attrName>ppt_y</p:attrName>
                                        </p:attrNameLst>
                                      </p:cBhvr>
                                      <p:tavLst>
                                        <p:tav tm="0">
                                          <p:val>
                                            <p:strVal val="#ppt_y-.1"/>
                                          </p:val>
                                        </p:tav>
                                        <p:tav tm="100000">
                                          <p:val>
                                            <p:strVal val="#ppt_y"/>
                                          </p:val>
                                        </p:tav>
                                      </p:tavLst>
                                    </p:anim>
                                  </p:childTnLst>
                                </p:cTn>
                              </p:par>
                              <p:par>
                                <p:cTn id="159" presetID="47" presetClass="entr" presetSubtype="0" fill="hold" grpId="0" nodeType="withEffect">
                                  <p:stCondLst>
                                    <p:cond delay="500"/>
                                  </p:stCondLst>
                                  <p:childTnLst>
                                    <p:set>
                                      <p:cBhvr>
                                        <p:cTn id="160" dur="1" fill="hold">
                                          <p:stCondLst>
                                            <p:cond delay="0"/>
                                          </p:stCondLst>
                                        </p:cTn>
                                        <p:tgtEl>
                                          <p:spTgt spid="36">
                                            <p:txEl>
                                              <p:pRg st="5" end="5"/>
                                            </p:txEl>
                                          </p:spTgt>
                                        </p:tgtEl>
                                        <p:attrNameLst>
                                          <p:attrName>style.visibility</p:attrName>
                                        </p:attrNameLst>
                                      </p:cBhvr>
                                      <p:to>
                                        <p:strVal val="visible"/>
                                      </p:to>
                                    </p:set>
                                    <p:animEffect transition="in" filter="fade">
                                      <p:cBhvr>
                                        <p:cTn id="161" dur="250"/>
                                        <p:tgtEl>
                                          <p:spTgt spid="36">
                                            <p:txEl>
                                              <p:pRg st="5" end="5"/>
                                            </p:txEl>
                                          </p:spTgt>
                                        </p:tgtEl>
                                      </p:cBhvr>
                                    </p:animEffect>
                                    <p:anim calcmode="lin" valueType="num">
                                      <p:cBhvr>
                                        <p:cTn id="162" dur="250" fill="hold"/>
                                        <p:tgtEl>
                                          <p:spTgt spid="36">
                                            <p:txEl>
                                              <p:pRg st="5" end="5"/>
                                            </p:txEl>
                                          </p:spTgt>
                                        </p:tgtEl>
                                        <p:attrNameLst>
                                          <p:attrName>ppt_x</p:attrName>
                                        </p:attrNameLst>
                                      </p:cBhvr>
                                      <p:tavLst>
                                        <p:tav tm="0">
                                          <p:val>
                                            <p:strVal val="#ppt_x"/>
                                          </p:val>
                                        </p:tav>
                                        <p:tav tm="100000">
                                          <p:val>
                                            <p:strVal val="#ppt_x"/>
                                          </p:val>
                                        </p:tav>
                                      </p:tavLst>
                                    </p:anim>
                                    <p:anim calcmode="lin" valueType="num">
                                      <p:cBhvr>
                                        <p:cTn id="163" dur="250" fill="hold"/>
                                        <p:tgtEl>
                                          <p:spTgt spid="36">
                                            <p:txEl>
                                              <p:pRg st="5" end="5"/>
                                            </p:txEl>
                                          </p:spTgt>
                                        </p:tgtEl>
                                        <p:attrNameLst>
                                          <p:attrName>ppt_y</p:attrName>
                                        </p:attrNameLst>
                                      </p:cBhvr>
                                      <p:tavLst>
                                        <p:tav tm="0">
                                          <p:val>
                                            <p:strVal val="#ppt_y-.1"/>
                                          </p:val>
                                        </p:tav>
                                        <p:tav tm="100000">
                                          <p:val>
                                            <p:strVal val="#ppt_y"/>
                                          </p:val>
                                        </p:tav>
                                      </p:tavLst>
                                    </p:anim>
                                  </p:childTnLst>
                                </p:cTn>
                              </p:par>
                              <p:par>
                                <p:cTn id="164" presetID="47" presetClass="entr" presetSubtype="0" fill="hold" grpId="0" nodeType="withEffect">
                                  <p:stCondLst>
                                    <p:cond delay="550"/>
                                  </p:stCondLst>
                                  <p:childTnLst>
                                    <p:set>
                                      <p:cBhvr>
                                        <p:cTn id="165" dur="1" fill="hold">
                                          <p:stCondLst>
                                            <p:cond delay="0"/>
                                          </p:stCondLst>
                                        </p:cTn>
                                        <p:tgtEl>
                                          <p:spTgt spid="36">
                                            <p:txEl>
                                              <p:pRg st="6" end="6"/>
                                            </p:txEl>
                                          </p:spTgt>
                                        </p:tgtEl>
                                        <p:attrNameLst>
                                          <p:attrName>style.visibility</p:attrName>
                                        </p:attrNameLst>
                                      </p:cBhvr>
                                      <p:to>
                                        <p:strVal val="visible"/>
                                      </p:to>
                                    </p:set>
                                    <p:animEffect transition="in" filter="fade">
                                      <p:cBhvr>
                                        <p:cTn id="166" dur="250"/>
                                        <p:tgtEl>
                                          <p:spTgt spid="36">
                                            <p:txEl>
                                              <p:pRg st="6" end="6"/>
                                            </p:txEl>
                                          </p:spTgt>
                                        </p:tgtEl>
                                      </p:cBhvr>
                                    </p:animEffect>
                                    <p:anim calcmode="lin" valueType="num">
                                      <p:cBhvr>
                                        <p:cTn id="167" dur="250" fill="hold"/>
                                        <p:tgtEl>
                                          <p:spTgt spid="36">
                                            <p:txEl>
                                              <p:pRg st="6" end="6"/>
                                            </p:txEl>
                                          </p:spTgt>
                                        </p:tgtEl>
                                        <p:attrNameLst>
                                          <p:attrName>ppt_x</p:attrName>
                                        </p:attrNameLst>
                                      </p:cBhvr>
                                      <p:tavLst>
                                        <p:tav tm="0">
                                          <p:val>
                                            <p:strVal val="#ppt_x"/>
                                          </p:val>
                                        </p:tav>
                                        <p:tav tm="100000">
                                          <p:val>
                                            <p:strVal val="#ppt_x"/>
                                          </p:val>
                                        </p:tav>
                                      </p:tavLst>
                                    </p:anim>
                                    <p:anim calcmode="lin" valueType="num">
                                      <p:cBhvr>
                                        <p:cTn id="168" dur="250" fill="hold"/>
                                        <p:tgtEl>
                                          <p:spTgt spid="36">
                                            <p:txEl>
                                              <p:pRg st="6" end="6"/>
                                            </p:txEl>
                                          </p:spTgt>
                                        </p:tgtEl>
                                        <p:attrNameLst>
                                          <p:attrName>ppt_y</p:attrName>
                                        </p:attrNameLst>
                                      </p:cBhvr>
                                      <p:tavLst>
                                        <p:tav tm="0">
                                          <p:val>
                                            <p:strVal val="#ppt_y-.1"/>
                                          </p:val>
                                        </p:tav>
                                        <p:tav tm="100000">
                                          <p:val>
                                            <p:strVal val="#ppt_y"/>
                                          </p:val>
                                        </p:tav>
                                      </p:tavLst>
                                    </p:anim>
                                  </p:childTnLst>
                                </p:cTn>
                              </p:par>
                              <p:par>
                                <p:cTn id="169" presetID="47" presetClass="entr" presetSubtype="0" fill="hold" grpId="0" nodeType="withEffect">
                                  <p:stCondLst>
                                    <p:cond delay="600"/>
                                  </p:stCondLst>
                                  <p:childTnLst>
                                    <p:set>
                                      <p:cBhvr>
                                        <p:cTn id="170" dur="1" fill="hold">
                                          <p:stCondLst>
                                            <p:cond delay="0"/>
                                          </p:stCondLst>
                                        </p:cTn>
                                        <p:tgtEl>
                                          <p:spTgt spid="36">
                                            <p:txEl>
                                              <p:pRg st="7" end="7"/>
                                            </p:txEl>
                                          </p:spTgt>
                                        </p:tgtEl>
                                        <p:attrNameLst>
                                          <p:attrName>style.visibility</p:attrName>
                                        </p:attrNameLst>
                                      </p:cBhvr>
                                      <p:to>
                                        <p:strVal val="visible"/>
                                      </p:to>
                                    </p:set>
                                    <p:animEffect transition="in" filter="fade">
                                      <p:cBhvr>
                                        <p:cTn id="171" dur="250"/>
                                        <p:tgtEl>
                                          <p:spTgt spid="36">
                                            <p:txEl>
                                              <p:pRg st="7" end="7"/>
                                            </p:txEl>
                                          </p:spTgt>
                                        </p:tgtEl>
                                      </p:cBhvr>
                                    </p:animEffect>
                                    <p:anim calcmode="lin" valueType="num">
                                      <p:cBhvr>
                                        <p:cTn id="172" dur="250" fill="hold"/>
                                        <p:tgtEl>
                                          <p:spTgt spid="36">
                                            <p:txEl>
                                              <p:pRg st="7" end="7"/>
                                            </p:txEl>
                                          </p:spTgt>
                                        </p:tgtEl>
                                        <p:attrNameLst>
                                          <p:attrName>ppt_x</p:attrName>
                                        </p:attrNameLst>
                                      </p:cBhvr>
                                      <p:tavLst>
                                        <p:tav tm="0">
                                          <p:val>
                                            <p:strVal val="#ppt_x"/>
                                          </p:val>
                                        </p:tav>
                                        <p:tav tm="100000">
                                          <p:val>
                                            <p:strVal val="#ppt_x"/>
                                          </p:val>
                                        </p:tav>
                                      </p:tavLst>
                                    </p:anim>
                                    <p:anim calcmode="lin" valueType="num">
                                      <p:cBhvr>
                                        <p:cTn id="173" dur="250" fill="hold"/>
                                        <p:tgtEl>
                                          <p:spTgt spid="36">
                                            <p:txEl>
                                              <p:pRg st="7" end="7"/>
                                            </p:txEl>
                                          </p:spTgt>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38">
                                            <p:txEl>
                                              <p:pRg st="0" end="0"/>
                                            </p:txEl>
                                          </p:spTgt>
                                        </p:tgtEl>
                                        <p:attrNameLst>
                                          <p:attrName>style.visibility</p:attrName>
                                        </p:attrNameLst>
                                      </p:cBhvr>
                                      <p:to>
                                        <p:strVal val="visible"/>
                                      </p:to>
                                    </p:set>
                                    <p:animEffect transition="in" filter="fade">
                                      <p:cBhvr>
                                        <p:cTn id="176" dur="250"/>
                                        <p:tgtEl>
                                          <p:spTgt spid="38">
                                            <p:txEl>
                                              <p:pRg st="0" end="0"/>
                                            </p:txEl>
                                          </p:spTgt>
                                        </p:tgtEl>
                                      </p:cBhvr>
                                    </p:animEffect>
                                    <p:anim calcmode="lin" valueType="num">
                                      <p:cBhvr>
                                        <p:cTn id="177" dur="2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78" dur="250" fill="hold"/>
                                        <p:tgtEl>
                                          <p:spTgt spid="38">
                                            <p:txEl>
                                              <p:pRg st="0" end="0"/>
                                            </p:txEl>
                                          </p:spTgt>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100"/>
                                  </p:stCondLst>
                                  <p:childTnLst>
                                    <p:set>
                                      <p:cBhvr>
                                        <p:cTn id="180" dur="1" fill="hold">
                                          <p:stCondLst>
                                            <p:cond delay="0"/>
                                          </p:stCondLst>
                                        </p:cTn>
                                        <p:tgtEl>
                                          <p:spTgt spid="38">
                                            <p:txEl>
                                              <p:pRg st="1" end="1"/>
                                            </p:txEl>
                                          </p:spTgt>
                                        </p:tgtEl>
                                        <p:attrNameLst>
                                          <p:attrName>style.visibility</p:attrName>
                                        </p:attrNameLst>
                                      </p:cBhvr>
                                      <p:to>
                                        <p:strVal val="visible"/>
                                      </p:to>
                                    </p:set>
                                    <p:animEffect transition="in" filter="fade">
                                      <p:cBhvr>
                                        <p:cTn id="181" dur="250"/>
                                        <p:tgtEl>
                                          <p:spTgt spid="38">
                                            <p:txEl>
                                              <p:pRg st="1" end="1"/>
                                            </p:txEl>
                                          </p:spTgt>
                                        </p:tgtEl>
                                      </p:cBhvr>
                                    </p:animEffect>
                                    <p:anim calcmode="lin" valueType="num">
                                      <p:cBhvr>
                                        <p:cTn id="182" dur="25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83" dur="250" fill="hold"/>
                                        <p:tgtEl>
                                          <p:spTgt spid="38">
                                            <p:txEl>
                                              <p:pRg st="1" end="1"/>
                                            </p:txEl>
                                          </p:spTgt>
                                        </p:tgtEl>
                                        <p:attrNameLst>
                                          <p:attrName>ppt_y</p:attrName>
                                        </p:attrNameLst>
                                      </p:cBhvr>
                                      <p:tavLst>
                                        <p:tav tm="0">
                                          <p:val>
                                            <p:strVal val="#ppt_y-.1"/>
                                          </p:val>
                                        </p:tav>
                                        <p:tav tm="100000">
                                          <p:val>
                                            <p:strVal val="#ppt_y"/>
                                          </p:val>
                                        </p:tav>
                                      </p:tavLst>
                                    </p:anim>
                                  </p:childTnLst>
                                </p:cTn>
                              </p:par>
                              <p:par>
                                <p:cTn id="184" presetID="47" presetClass="entr" presetSubtype="0" fill="hold" grpId="0" nodeType="withEffect">
                                  <p:stCondLst>
                                    <p:cond delay="200"/>
                                  </p:stCondLst>
                                  <p:childTnLst>
                                    <p:set>
                                      <p:cBhvr>
                                        <p:cTn id="185" dur="1" fill="hold">
                                          <p:stCondLst>
                                            <p:cond delay="0"/>
                                          </p:stCondLst>
                                        </p:cTn>
                                        <p:tgtEl>
                                          <p:spTgt spid="38">
                                            <p:txEl>
                                              <p:pRg st="2" end="2"/>
                                            </p:txEl>
                                          </p:spTgt>
                                        </p:tgtEl>
                                        <p:attrNameLst>
                                          <p:attrName>style.visibility</p:attrName>
                                        </p:attrNameLst>
                                      </p:cBhvr>
                                      <p:to>
                                        <p:strVal val="visible"/>
                                      </p:to>
                                    </p:set>
                                    <p:animEffect transition="in" filter="fade">
                                      <p:cBhvr>
                                        <p:cTn id="186" dur="250"/>
                                        <p:tgtEl>
                                          <p:spTgt spid="38">
                                            <p:txEl>
                                              <p:pRg st="2" end="2"/>
                                            </p:txEl>
                                          </p:spTgt>
                                        </p:tgtEl>
                                      </p:cBhvr>
                                    </p:animEffect>
                                    <p:anim calcmode="lin" valueType="num">
                                      <p:cBhvr>
                                        <p:cTn id="187" dur="25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88" dur="250" fill="hold"/>
                                        <p:tgtEl>
                                          <p:spTgt spid="38">
                                            <p:txEl>
                                              <p:pRg st="2" end="2"/>
                                            </p:txEl>
                                          </p:spTgt>
                                        </p:tgtEl>
                                        <p:attrNameLst>
                                          <p:attrName>ppt_y</p:attrName>
                                        </p:attrNameLst>
                                      </p:cBhvr>
                                      <p:tavLst>
                                        <p:tav tm="0">
                                          <p:val>
                                            <p:strVal val="#ppt_y-.1"/>
                                          </p:val>
                                        </p:tav>
                                        <p:tav tm="100000">
                                          <p:val>
                                            <p:strVal val="#ppt_y"/>
                                          </p:val>
                                        </p:tav>
                                      </p:tavLst>
                                    </p:anim>
                                  </p:childTnLst>
                                </p:cTn>
                              </p:par>
                              <p:par>
                                <p:cTn id="189" presetID="47" presetClass="entr" presetSubtype="0" fill="hold" grpId="0" nodeType="withEffect">
                                  <p:stCondLst>
                                    <p:cond delay="300"/>
                                  </p:stCondLst>
                                  <p:childTnLst>
                                    <p:set>
                                      <p:cBhvr>
                                        <p:cTn id="190" dur="1" fill="hold">
                                          <p:stCondLst>
                                            <p:cond delay="0"/>
                                          </p:stCondLst>
                                        </p:cTn>
                                        <p:tgtEl>
                                          <p:spTgt spid="38">
                                            <p:txEl>
                                              <p:pRg st="3" end="3"/>
                                            </p:txEl>
                                          </p:spTgt>
                                        </p:tgtEl>
                                        <p:attrNameLst>
                                          <p:attrName>style.visibility</p:attrName>
                                        </p:attrNameLst>
                                      </p:cBhvr>
                                      <p:to>
                                        <p:strVal val="visible"/>
                                      </p:to>
                                    </p:set>
                                    <p:animEffect transition="in" filter="fade">
                                      <p:cBhvr>
                                        <p:cTn id="191" dur="250"/>
                                        <p:tgtEl>
                                          <p:spTgt spid="38">
                                            <p:txEl>
                                              <p:pRg st="3" end="3"/>
                                            </p:txEl>
                                          </p:spTgt>
                                        </p:tgtEl>
                                      </p:cBhvr>
                                    </p:animEffect>
                                    <p:anim calcmode="lin" valueType="num">
                                      <p:cBhvr>
                                        <p:cTn id="192" dur="25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93" dur="250" fill="hold"/>
                                        <p:tgtEl>
                                          <p:spTgt spid="38">
                                            <p:txEl>
                                              <p:pRg st="3" end="3"/>
                                            </p:txEl>
                                          </p:spTgt>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6">
                                            <p:txEl>
                                              <p:pRg st="0" end="0"/>
                                            </p:txEl>
                                          </p:spTgt>
                                        </p:tgtEl>
                                        <p:attrNameLst>
                                          <p:attrName>style.visibility</p:attrName>
                                        </p:attrNameLst>
                                      </p:cBhvr>
                                      <p:to>
                                        <p:strVal val="visible"/>
                                      </p:to>
                                    </p:set>
                                    <p:animEffect transition="in" filter="fade">
                                      <p:cBhvr>
                                        <p:cTn id="196" dur="250"/>
                                        <p:tgtEl>
                                          <p:spTgt spid="6">
                                            <p:txEl>
                                              <p:pRg st="0" end="0"/>
                                            </p:txEl>
                                          </p:spTgt>
                                        </p:tgtEl>
                                      </p:cBhvr>
                                    </p:animEffect>
                                    <p:anim calcmode="lin" valueType="num">
                                      <p:cBhvr>
                                        <p:cTn id="197"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8" dur="250" fill="hold"/>
                                        <p:tgtEl>
                                          <p:spTgt spid="6">
                                            <p:txEl>
                                              <p:pRg st="0" end="0"/>
                                            </p:txEl>
                                          </p:spTgt>
                                        </p:tgtEl>
                                        <p:attrNameLst>
                                          <p:attrName>ppt_y</p:attrName>
                                        </p:attrNameLst>
                                      </p:cBhvr>
                                      <p:tavLst>
                                        <p:tav tm="0">
                                          <p:val>
                                            <p:strVal val="#ppt_y-.1"/>
                                          </p:val>
                                        </p:tav>
                                        <p:tav tm="100000">
                                          <p:val>
                                            <p:strVal val="#ppt_y"/>
                                          </p:val>
                                        </p:tav>
                                      </p:tavLst>
                                    </p:anim>
                                  </p:childTnLst>
                                </p:cTn>
                              </p:par>
                              <p:par>
                                <p:cTn id="199" presetID="47" presetClass="entr" presetSubtype="0" fill="hold" grpId="0" nodeType="withEffect">
                                  <p:stCondLst>
                                    <p:cond delay="100"/>
                                  </p:stCondLst>
                                  <p:childTnLst>
                                    <p:set>
                                      <p:cBhvr>
                                        <p:cTn id="200" dur="1" fill="hold">
                                          <p:stCondLst>
                                            <p:cond delay="0"/>
                                          </p:stCondLst>
                                        </p:cTn>
                                        <p:tgtEl>
                                          <p:spTgt spid="6">
                                            <p:txEl>
                                              <p:pRg st="1" end="1"/>
                                            </p:txEl>
                                          </p:spTgt>
                                        </p:tgtEl>
                                        <p:attrNameLst>
                                          <p:attrName>style.visibility</p:attrName>
                                        </p:attrNameLst>
                                      </p:cBhvr>
                                      <p:to>
                                        <p:strVal val="visible"/>
                                      </p:to>
                                    </p:set>
                                    <p:animEffect transition="in" filter="fade">
                                      <p:cBhvr>
                                        <p:cTn id="201" dur="250"/>
                                        <p:tgtEl>
                                          <p:spTgt spid="6">
                                            <p:txEl>
                                              <p:pRg st="1" end="1"/>
                                            </p:txEl>
                                          </p:spTgt>
                                        </p:tgtEl>
                                      </p:cBhvr>
                                    </p:animEffect>
                                    <p:anim calcmode="lin" valueType="num">
                                      <p:cBhvr>
                                        <p:cTn id="202"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3" dur="250" fill="hold"/>
                                        <p:tgtEl>
                                          <p:spTgt spid="6">
                                            <p:txEl>
                                              <p:pRg st="1" end="1"/>
                                            </p:txEl>
                                          </p:spTgt>
                                        </p:tgtEl>
                                        <p:attrNameLst>
                                          <p:attrName>ppt_y</p:attrName>
                                        </p:attrNameLst>
                                      </p:cBhvr>
                                      <p:tavLst>
                                        <p:tav tm="0">
                                          <p:val>
                                            <p:strVal val="#ppt_y-.1"/>
                                          </p:val>
                                        </p:tav>
                                        <p:tav tm="100000">
                                          <p:val>
                                            <p:strVal val="#ppt_y"/>
                                          </p:val>
                                        </p:tav>
                                      </p:tavLst>
                                    </p:anim>
                                  </p:childTnLst>
                                </p:cTn>
                              </p:par>
                              <p:par>
                                <p:cTn id="204" presetID="47" presetClass="entr" presetSubtype="0" fill="hold" grpId="0" nodeType="withEffect">
                                  <p:stCondLst>
                                    <p:cond delay="200"/>
                                  </p:stCondLst>
                                  <p:childTnLst>
                                    <p:set>
                                      <p:cBhvr>
                                        <p:cTn id="205" dur="1" fill="hold">
                                          <p:stCondLst>
                                            <p:cond delay="0"/>
                                          </p:stCondLst>
                                        </p:cTn>
                                        <p:tgtEl>
                                          <p:spTgt spid="6">
                                            <p:txEl>
                                              <p:pRg st="2" end="2"/>
                                            </p:txEl>
                                          </p:spTgt>
                                        </p:tgtEl>
                                        <p:attrNameLst>
                                          <p:attrName>style.visibility</p:attrName>
                                        </p:attrNameLst>
                                      </p:cBhvr>
                                      <p:to>
                                        <p:strVal val="visible"/>
                                      </p:to>
                                    </p:set>
                                    <p:animEffect transition="in" filter="fade">
                                      <p:cBhvr>
                                        <p:cTn id="206" dur="250"/>
                                        <p:tgtEl>
                                          <p:spTgt spid="6">
                                            <p:txEl>
                                              <p:pRg st="2" end="2"/>
                                            </p:txEl>
                                          </p:spTgt>
                                        </p:tgtEl>
                                      </p:cBhvr>
                                    </p:animEffect>
                                    <p:anim calcmode="lin" valueType="num">
                                      <p:cBhvr>
                                        <p:cTn id="207"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8" dur="250" fill="hold"/>
                                        <p:tgtEl>
                                          <p:spTgt spid="6">
                                            <p:txEl>
                                              <p:pRg st="2" end="2"/>
                                            </p:txEl>
                                          </p:spTgt>
                                        </p:tgtEl>
                                        <p:attrNameLst>
                                          <p:attrName>ppt_y</p:attrName>
                                        </p:attrNameLst>
                                      </p:cBhvr>
                                      <p:tavLst>
                                        <p:tav tm="0">
                                          <p:val>
                                            <p:strVal val="#ppt_y-.1"/>
                                          </p:val>
                                        </p:tav>
                                        <p:tav tm="100000">
                                          <p:val>
                                            <p:strVal val="#ppt_y"/>
                                          </p:val>
                                        </p:tav>
                                      </p:tavLst>
                                    </p:anim>
                                  </p:childTnLst>
                                </p:cTn>
                              </p:par>
                              <p:par>
                                <p:cTn id="209" presetID="47" presetClass="entr" presetSubtype="0" fill="hold" grpId="0" nodeType="withEffect">
                                  <p:stCondLst>
                                    <p:cond delay="300"/>
                                  </p:stCondLst>
                                  <p:childTnLst>
                                    <p:set>
                                      <p:cBhvr>
                                        <p:cTn id="210" dur="1" fill="hold">
                                          <p:stCondLst>
                                            <p:cond delay="0"/>
                                          </p:stCondLst>
                                        </p:cTn>
                                        <p:tgtEl>
                                          <p:spTgt spid="6">
                                            <p:txEl>
                                              <p:pRg st="3" end="3"/>
                                            </p:txEl>
                                          </p:spTgt>
                                        </p:tgtEl>
                                        <p:attrNameLst>
                                          <p:attrName>style.visibility</p:attrName>
                                        </p:attrNameLst>
                                      </p:cBhvr>
                                      <p:to>
                                        <p:strVal val="visible"/>
                                      </p:to>
                                    </p:set>
                                    <p:animEffect transition="in" filter="fade">
                                      <p:cBhvr>
                                        <p:cTn id="211" dur="250"/>
                                        <p:tgtEl>
                                          <p:spTgt spid="6">
                                            <p:txEl>
                                              <p:pRg st="3" end="3"/>
                                            </p:txEl>
                                          </p:spTgt>
                                        </p:tgtEl>
                                      </p:cBhvr>
                                    </p:animEffect>
                                    <p:anim calcmode="lin" valueType="num">
                                      <p:cBhvr>
                                        <p:cTn id="212"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3" dur="250" fill="hold"/>
                                        <p:tgtEl>
                                          <p:spTgt spid="6">
                                            <p:txEl>
                                              <p:pRg st="3" end="3"/>
                                            </p:txEl>
                                          </p:spTgt>
                                        </p:tgtEl>
                                        <p:attrNameLst>
                                          <p:attrName>ppt_y</p:attrName>
                                        </p:attrNameLst>
                                      </p:cBhvr>
                                      <p:tavLst>
                                        <p:tav tm="0">
                                          <p:val>
                                            <p:strVal val="#ppt_y-.1"/>
                                          </p:val>
                                        </p:tav>
                                        <p:tav tm="100000">
                                          <p:val>
                                            <p:strVal val="#ppt_y"/>
                                          </p:val>
                                        </p:tav>
                                      </p:tavLst>
                                    </p:anim>
                                  </p:childTnLst>
                                </p:cTn>
                              </p:par>
                              <p:par>
                                <p:cTn id="214" presetID="47" presetClass="entr" presetSubtype="0" fill="hold" grpId="0" nodeType="withEffect">
                                  <p:stCondLst>
                                    <p:cond delay="400"/>
                                  </p:stCondLst>
                                  <p:childTnLst>
                                    <p:set>
                                      <p:cBhvr>
                                        <p:cTn id="215" dur="1" fill="hold">
                                          <p:stCondLst>
                                            <p:cond delay="0"/>
                                          </p:stCondLst>
                                        </p:cTn>
                                        <p:tgtEl>
                                          <p:spTgt spid="6">
                                            <p:txEl>
                                              <p:pRg st="4" end="4"/>
                                            </p:txEl>
                                          </p:spTgt>
                                        </p:tgtEl>
                                        <p:attrNameLst>
                                          <p:attrName>style.visibility</p:attrName>
                                        </p:attrNameLst>
                                      </p:cBhvr>
                                      <p:to>
                                        <p:strVal val="visible"/>
                                      </p:to>
                                    </p:set>
                                    <p:animEffect transition="in" filter="fade">
                                      <p:cBhvr>
                                        <p:cTn id="216" dur="250"/>
                                        <p:tgtEl>
                                          <p:spTgt spid="6">
                                            <p:txEl>
                                              <p:pRg st="4" end="4"/>
                                            </p:txEl>
                                          </p:spTgt>
                                        </p:tgtEl>
                                      </p:cBhvr>
                                    </p:animEffect>
                                    <p:anim calcmode="lin" valueType="num">
                                      <p:cBhvr>
                                        <p:cTn id="217"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8" dur="250" fill="hold"/>
                                        <p:tgtEl>
                                          <p:spTgt spid="6">
                                            <p:txEl>
                                              <p:pRg st="4" end="4"/>
                                            </p:txEl>
                                          </p:spTgt>
                                        </p:tgtEl>
                                        <p:attrNameLst>
                                          <p:attrName>ppt_y</p:attrName>
                                        </p:attrNameLst>
                                      </p:cBhvr>
                                      <p:tavLst>
                                        <p:tav tm="0">
                                          <p:val>
                                            <p:strVal val="#ppt_y-.1"/>
                                          </p:val>
                                        </p:tav>
                                        <p:tav tm="100000">
                                          <p:val>
                                            <p:strVal val="#ppt_y"/>
                                          </p:val>
                                        </p:tav>
                                      </p:tavLst>
                                    </p:anim>
                                  </p:childTnLst>
                                </p:cTn>
                              </p:par>
                              <p:par>
                                <p:cTn id="219" presetID="47" presetClass="entr" presetSubtype="0" fill="hold" grpId="0" nodeType="withEffect">
                                  <p:stCondLst>
                                    <p:cond delay="500"/>
                                  </p:stCondLst>
                                  <p:childTnLst>
                                    <p:set>
                                      <p:cBhvr>
                                        <p:cTn id="220" dur="1" fill="hold">
                                          <p:stCondLst>
                                            <p:cond delay="0"/>
                                          </p:stCondLst>
                                        </p:cTn>
                                        <p:tgtEl>
                                          <p:spTgt spid="6">
                                            <p:txEl>
                                              <p:pRg st="5" end="5"/>
                                            </p:txEl>
                                          </p:spTgt>
                                        </p:tgtEl>
                                        <p:attrNameLst>
                                          <p:attrName>style.visibility</p:attrName>
                                        </p:attrNameLst>
                                      </p:cBhvr>
                                      <p:to>
                                        <p:strVal val="visible"/>
                                      </p:to>
                                    </p:set>
                                    <p:animEffect transition="in" filter="fade">
                                      <p:cBhvr>
                                        <p:cTn id="221" dur="250"/>
                                        <p:tgtEl>
                                          <p:spTgt spid="6">
                                            <p:txEl>
                                              <p:pRg st="5" end="5"/>
                                            </p:txEl>
                                          </p:spTgt>
                                        </p:tgtEl>
                                      </p:cBhvr>
                                    </p:animEffect>
                                    <p:anim calcmode="lin" valueType="num">
                                      <p:cBhvr>
                                        <p:cTn id="222"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23" dur="250" fill="hold"/>
                                        <p:tgtEl>
                                          <p:spTgt spid="6">
                                            <p:txEl>
                                              <p:pRg st="5" end="5"/>
                                            </p:txEl>
                                          </p:spTgt>
                                        </p:tgtEl>
                                        <p:attrNameLst>
                                          <p:attrName>ppt_y</p:attrName>
                                        </p:attrNameLst>
                                      </p:cBhvr>
                                      <p:tavLst>
                                        <p:tav tm="0">
                                          <p:val>
                                            <p:strVal val="#ppt_y-.1"/>
                                          </p:val>
                                        </p:tav>
                                        <p:tav tm="100000">
                                          <p:val>
                                            <p:strVal val="#ppt_y"/>
                                          </p:val>
                                        </p:tav>
                                      </p:tavLst>
                                    </p:anim>
                                  </p:childTnLst>
                                </p:cTn>
                              </p:par>
                              <p:par>
                                <p:cTn id="224" presetID="47" presetClass="entr" presetSubtype="0" fill="hold" grpId="0" nodeType="withEffect">
                                  <p:stCondLst>
                                    <p:cond delay="550"/>
                                  </p:stCondLst>
                                  <p:childTnLst>
                                    <p:set>
                                      <p:cBhvr>
                                        <p:cTn id="225" dur="1" fill="hold">
                                          <p:stCondLst>
                                            <p:cond delay="0"/>
                                          </p:stCondLst>
                                        </p:cTn>
                                        <p:tgtEl>
                                          <p:spTgt spid="6">
                                            <p:txEl>
                                              <p:pRg st="6" end="6"/>
                                            </p:txEl>
                                          </p:spTgt>
                                        </p:tgtEl>
                                        <p:attrNameLst>
                                          <p:attrName>style.visibility</p:attrName>
                                        </p:attrNameLst>
                                      </p:cBhvr>
                                      <p:to>
                                        <p:strVal val="visible"/>
                                      </p:to>
                                    </p:set>
                                    <p:animEffect transition="in" filter="fade">
                                      <p:cBhvr>
                                        <p:cTn id="226" dur="250"/>
                                        <p:tgtEl>
                                          <p:spTgt spid="6">
                                            <p:txEl>
                                              <p:pRg st="6" end="6"/>
                                            </p:txEl>
                                          </p:spTgt>
                                        </p:tgtEl>
                                      </p:cBhvr>
                                    </p:animEffect>
                                    <p:anim calcmode="lin" valueType="num">
                                      <p:cBhvr>
                                        <p:cTn id="227" dur="25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28" dur="250" fill="hold"/>
                                        <p:tgtEl>
                                          <p:spTgt spid="6">
                                            <p:txEl>
                                              <p:pRg st="6" end="6"/>
                                            </p:txEl>
                                          </p:spTgt>
                                        </p:tgtEl>
                                        <p:attrNameLst>
                                          <p:attrName>ppt_y</p:attrName>
                                        </p:attrNameLst>
                                      </p:cBhvr>
                                      <p:tavLst>
                                        <p:tav tm="0">
                                          <p:val>
                                            <p:strVal val="#ppt_y-.1"/>
                                          </p:val>
                                        </p:tav>
                                        <p:tav tm="100000">
                                          <p:val>
                                            <p:strVal val="#ppt_y"/>
                                          </p:val>
                                        </p:tav>
                                      </p:tavLst>
                                    </p:anim>
                                  </p:childTnLst>
                                </p:cTn>
                              </p:par>
                              <p:par>
                                <p:cTn id="229" presetID="47" presetClass="entr" presetSubtype="0" fill="hold" grpId="0" nodeType="withEffect">
                                  <p:stCondLst>
                                    <p:cond delay="600"/>
                                  </p:stCondLst>
                                  <p:childTnLst>
                                    <p:set>
                                      <p:cBhvr>
                                        <p:cTn id="230" dur="1" fill="hold">
                                          <p:stCondLst>
                                            <p:cond delay="0"/>
                                          </p:stCondLst>
                                        </p:cTn>
                                        <p:tgtEl>
                                          <p:spTgt spid="6">
                                            <p:txEl>
                                              <p:pRg st="7" end="7"/>
                                            </p:txEl>
                                          </p:spTgt>
                                        </p:tgtEl>
                                        <p:attrNameLst>
                                          <p:attrName>style.visibility</p:attrName>
                                        </p:attrNameLst>
                                      </p:cBhvr>
                                      <p:to>
                                        <p:strVal val="visible"/>
                                      </p:to>
                                    </p:set>
                                    <p:animEffect transition="in" filter="fade">
                                      <p:cBhvr>
                                        <p:cTn id="231" dur="250"/>
                                        <p:tgtEl>
                                          <p:spTgt spid="6">
                                            <p:txEl>
                                              <p:pRg st="7" end="7"/>
                                            </p:txEl>
                                          </p:spTgt>
                                        </p:tgtEl>
                                      </p:cBhvr>
                                    </p:animEffect>
                                    <p:anim calcmode="lin" valueType="num">
                                      <p:cBhvr>
                                        <p:cTn id="232"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233" dur="25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34" grpId="0" uiExpand="1" build="p"/>
      <p:bldP spid="35" grpId="0" uiExpand="1" build="p"/>
      <p:bldP spid="36" grpId="0" uiExpand="1" build="p"/>
      <p:bldP spid="38" grpId="0" uiExpand="1" build="p"/>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1821568" y="724575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179364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3427204"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64460"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50779"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7" name="Rectangle: Rounded Corners 16">
            <a:extLst>
              <a:ext uri="{FF2B5EF4-FFF2-40B4-BE49-F238E27FC236}">
                <a16:creationId xmlns:a16="http://schemas.microsoft.com/office/drawing/2014/main" id="{D3F0EDF9-7CB0-8025-0B2F-D93096370BE2}"/>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FBB43AC8-050F-67CC-2DB8-DD993505833D}"/>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4" name="Group 23">
            <a:extLst>
              <a:ext uri="{FF2B5EF4-FFF2-40B4-BE49-F238E27FC236}">
                <a16:creationId xmlns:a16="http://schemas.microsoft.com/office/drawing/2014/main" id="{668BF0F5-9488-1AAA-0F81-1552C6FEABC6}"/>
              </a:ext>
            </a:extLst>
          </p:cNvPr>
          <p:cNvGrpSpPr/>
          <p:nvPr/>
        </p:nvGrpSpPr>
        <p:grpSpPr>
          <a:xfrm>
            <a:off x="5925600" y="1080435"/>
            <a:ext cx="2333936" cy="4697130"/>
            <a:chOff x="5925600" y="1080435"/>
            <a:chExt cx="2333936" cy="4697130"/>
          </a:xfrm>
        </p:grpSpPr>
        <p:sp>
          <p:nvSpPr>
            <p:cNvPr id="26" name="Title 1">
              <a:extLst>
                <a:ext uri="{FF2B5EF4-FFF2-40B4-BE49-F238E27FC236}">
                  <a16:creationId xmlns:a16="http://schemas.microsoft.com/office/drawing/2014/main" id="{926DABC2-1388-F0FA-FA55-DB871C7C0FA0}"/>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9214EABA-9B5F-4A20-FCA9-865831DF08D1}"/>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54B26BAC-2D35-B70E-410E-406D0F235B8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11E6E118-3830-795C-8E09-B78DF257C017}"/>
              </a:ext>
            </a:extLst>
          </p:cNvPr>
          <p:cNvGrpSpPr/>
          <p:nvPr/>
        </p:nvGrpSpPr>
        <p:grpSpPr>
          <a:xfrm>
            <a:off x="8351197" y="1080435"/>
            <a:ext cx="1427179" cy="4697129"/>
            <a:chOff x="10616783" y="1080435"/>
            <a:chExt cx="1427179" cy="4697129"/>
          </a:xfrm>
        </p:grpSpPr>
        <p:sp>
          <p:nvSpPr>
            <p:cNvPr id="42" name="Title 1">
              <a:extLst>
                <a:ext uri="{FF2B5EF4-FFF2-40B4-BE49-F238E27FC236}">
                  <a16:creationId xmlns:a16="http://schemas.microsoft.com/office/drawing/2014/main" id="{0FF59735-E3F2-6CCA-9554-80BC5FF29B7A}"/>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3" name="Straight Connector 42">
              <a:extLst>
                <a:ext uri="{FF2B5EF4-FFF2-40B4-BE49-F238E27FC236}">
                  <a16:creationId xmlns:a16="http://schemas.microsoft.com/office/drawing/2014/main" id="{FD992649-A7C6-C59F-E306-25B4398B241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BAC8954E-DEBA-8E04-B834-8EFFA291E830}"/>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21197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182156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179364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3427204"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3C93BFFF-880B-CBC7-4B25-9184F42112C9}"/>
              </a:ext>
            </a:extLst>
          </p:cNvPr>
          <p:cNvGrpSpPr/>
          <p:nvPr/>
        </p:nvGrpSpPr>
        <p:grpSpPr>
          <a:xfrm>
            <a:off x="5925600" y="1080435"/>
            <a:ext cx="2333936" cy="4697130"/>
            <a:chOff x="5925600" y="1080435"/>
            <a:chExt cx="2333936" cy="4697130"/>
          </a:xfrm>
        </p:grpSpPr>
        <p:sp>
          <p:nvSpPr>
            <p:cNvPr id="36" name="Title 1">
              <a:extLst>
                <a:ext uri="{FF2B5EF4-FFF2-40B4-BE49-F238E27FC236}">
                  <a16:creationId xmlns:a16="http://schemas.microsoft.com/office/drawing/2014/main" id="{3C6904D1-5D88-B4F7-E2C6-31B5A3C9A77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64460"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50779"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6" name="Transformation">
            <a:extLst>
              <a:ext uri="{FF2B5EF4-FFF2-40B4-BE49-F238E27FC236}">
                <a16:creationId xmlns:a16="http://schemas.microsoft.com/office/drawing/2014/main" id="{D58FCA46-B775-628F-DCF1-1B20C50B5BA5}"/>
              </a:ext>
            </a:extLst>
          </p:cNvPr>
          <p:cNvSpPr/>
          <p:nvPr/>
        </p:nvSpPr>
        <p:spPr>
          <a:xfrm>
            <a:off x="9967200" y="-395059"/>
            <a:ext cx="1767599"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3F0EDF9-7CB0-8025-0B2F-D93096370BE2}"/>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FBB43AC8-050F-67CC-2DB8-DD993505833D}"/>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 name="Group 1">
            <a:extLst>
              <a:ext uri="{FF2B5EF4-FFF2-40B4-BE49-F238E27FC236}">
                <a16:creationId xmlns:a16="http://schemas.microsoft.com/office/drawing/2014/main" id="{F072032F-DB40-364E-6914-CE31EE350B5E}"/>
              </a:ext>
            </a:extLst>
          </p:cNvPr>
          <p:cNvGrpSpPr/>
          <p:nvPr/>
        </p:nvGrpSpPr>
        <p:grpSpPr>
          <a:xfrm>
            <a:off x="8351197" y="1080435"/>
            <a:ext cx="1427179" cy="4697129"/>
            <a:chOff x="10616783" y="1080435"/>
            <a:chExt cx="1427179" cy="4697129"/>
          </a:xfrm>
        </p:grpSpPr>
        <p:sp>
          <p:nvSpPr>
            <p:cNvPr id="3" name="Title 1">
              <a:extLst>
                <a:ext uri="{FF2B5EF4-FFF2-40B4-BE49-F238E27FC236}">
                  <a16:creationId xmlns:a16="http://schemas.microsoft.com/office/drawing/2014/main" id="{1619ECAB-B366-B4A0-7A10-9809F0F116D5}"/>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 name="Straight Connector 3">
              <a:extLst>
                <a:ext uri="{FF2B5EF4-FFF2-40B4-BE49-F238E27FC236}">
                  <a16:creationId xmlns:a16="http://schemas.microsoft.com/office/drawing/2014/main" id="{878E9AC4-D3ED-59A7-AD53-BDCCEE0B0F04}"/>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BC21FA-FBCE-D6E3-F564-EB44B5F240BE}"/>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352169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336329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6" name="Rectangle: Rounded Corners 15">
            <a:extLst>
              <a:ext uri="{FF2B5EF4-FFF2-40B4-BE49-F238E27FC236}">
                <a16:creationId xmlns:a16="http://schemas.microsoft.com/office/drawing/2014/main" id="{16605BB4-E672-A1E7-7C66-F797871878C5}"/>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F60F9C0-1477-EEB1-9F6F-C5426D457AB6}"/>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 name="Group 1">
            <a:extLst>
              <a:ext uri="{FF2B5EF4-FFF2-40B4-BE49-F238E27FC236}">
                <a16:creationId xmlns:a16="http://schemas.microsoft.com/office/drawing/2014/main" id="{D5290F2D-BDAB-F6D4-F28C-8F93187E854E}"/>
              </a:ext>
            </a:extLst>
          </p:cNvPr>
          <p:cNvGrpSpPr/>
          <p:nvPr/>
        </p:nvGrpSpPr>
        <p:grpSpPr>
          <a:xfrm>
            <a:off x="7483944" y="1080435"/>
            <a:ext cx="2333936" cy="4697130"/>
            <a:chOff x="5925600" y="1080435"/>
            <a:chExt cx="2333936" cy="4697130"/>
          </a:xfrm>
        </p:grpSpPr>
        <p:sp>
          <p:nvSpPr>
            <p:cNvPr id="3" name="Title 1">
              <a:extLst>
                <a:ext uri="{FF2B5EF4-FFF2-40B4-BE49-F238E27FC236}">
                  <a16:creationId xmlns:a16="http://schemas.microsoft.com/office/drawing/2014/main" id="{1F578282-FAC9-1BE9-E23D-339A1450EA42}"/>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 name="Title 1">
              <a:extLst>
                <a:ext uri="{FF2B5EF4-FFF2-40B4-BE49-F238E27FC236}">
                  <a16:creationId xmlns:a16="http://schemas.microsoft.com/office/drawing/2014/main" id="{E992126F-BE49-8330-9FDB-3E24E9DA708A}"/>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7" name="Straight Connector 16">
              <a:extLst>
                <a:ext uri="{FF2B5EF4-FFF2-40B4-BE49-F238E27FC236}">
                  <a16:creationId xmlns:a16="http://schemas.microsoft.com/office/drawing/2014/main" id="{DF02F5EE-A232-C416-FB69-F24018005D21}"/>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43CF92F5-DCA4-F54C-28AF-F32606C75C6C}"/>
              </a:ext>
            </a:extLst>
          </p:cNvPr>
          <p:cNvGrpSpPr/>
          <p:nvPr/>
        </p:nvGrpSpPr>
        <p:grpSpPr>
          <a:xfrm>
            <a:off x="1761709" y="1080435"/>
            <a:ext cx="1427179" cy="4697129"/>
            <a:chOff x="10616783" y="1080435"/>
            <a:chExt cx="1427179" cy="4697129"/>
          </a:xfrm>
        </p:grpSpPr>
        <p:sp>
          <p:nvSpPr>
            <p:cNvPr id="26" name="Title 1">
              <a:extLst>
                <a:ext uri="{FF2B5EF4-FFF2-40B4-BE49-F238E27FC236}">
                  <a16:creationId xmlns:a16="http://schemas.microsoft.com/office/drawing/2014/main" id="{81F4F003-888A-0998-5170-836E182C032F}"/>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8" name="Straight Connector 27">
              <a:extLst>
                <a:ext uri="{FF2B5EF4-FFF2-40B4-BE49-F238E27FC236}">
                  <a16:creationId xmlns:a16="http://schemas.microsoft.com/office/drawing/2014/main" id="{9E0CC298-2646-7F69-951F-9BC256BDCE1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Title 1">
              <a:extLst>
                <a:ext uri="{FF2B5EF4-FFF2-40B4-BE49-F238E27FC236}">
                  <a16:creationId xmlns:a16="http://schemas.microsoft.com/office/drawing/2014/main" id="{B91231A1-1342-6483-8390-C1FD1671B91A}"/>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03284136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336329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F2A9CC69-566D-E7BF-57D2-90B765BBF670}"/>
              </a:ext>
            </a:extLst>
          </p:cNvPr>
          <p:cNvSpPr/>
          <p:nvPr/>
        </p:nvSpPr>
        <p:spPr>
          <a:xfrm>
            <a:off x="1762986"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30" name="Title 1">
            <a:extLst>
              <a:ext uri="{FF2B5EF4-FFF2-40B4-BE49-F238E27FC236}">
                <a16:creationId xmlns:a16="http://schemas.microsoft.com/office/drawing/2014/main" id="{45814BA1-3E03-73F9-F5C1-6D1F337211A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1" name="Group 30">
            <a:extLst>
              <a:ext uri="{FF2B5EF4-FFF2-40B4-BE49-F238E27FC236}">
                <a16:creationId xmlns:a16="http://schemas.microsoft.com/office/drawing/2014/main" id="{B698CA7B-26A3-77D8-5E08-79B01E2573C7}"/>
              </a:ext>
            </a:extLst>
          </p:cNvPr>
          <p:cNvGrpSpPr/>
          <p:nvPr/>
        </p:nvGrpSpPr>
        <p:grpSpPr>
          <a:xfrm>
            <a:off x="7483944" y="1080435"/>
            <a:ext cx="2333936" cy="4697130"/>
            <a:chOff x="5925600" y="1080435"/>
            <a:chExt cx="2333936" cy="4697130"/>
          </a:xfrm>
        </p:grpSpPr>
        <p:sp>
          <p:nvSpPr>
            <p:cNvPr id="32" name="Title 1">
              <a:extLst>
                <a:ext uri="{FF2B5EF4-FFF2-40B4-BE49-F238E27FC236}">
                  <a16:creationId xmlns:a16="http://schemas.microsoft.com/office/drawing/2014/main" id="{B46815C5-C85C-7497-4D7E-3230601F5B57}"/>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9" name="Title 1">
              <a:extLst>
                <a:ext uri="{FF2B5EF4-FFF2-40B4-BE49-F238E27FC236}">
                  <a16:creationId xmlns:a16="http://schemas.microsoft.com/office/drawing/2014/main" id="{81BDF72F-1579-152D-5FEA-6575FD74B5D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0" name="Straight Connector 39">
              <a:extLst>
                <a:ext uri="{FF2B5EF4-FFF2-40B4-BE49-F238E27FC236}">
                  <a16:creationId xmlns:a16="http://schemas.microsoft.com/office/drawing/2014/main" id="{5AD02DE2-6DB2-2D0A-88CD-10226101B81F}"/>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C3CE9BF-9B2B-BDDD-2C40-4AC6DD5D70B1}"/>
              </a:ext>
            </a:extLst>
          </p:cNvPr>
          <p:cNvGrpSpPr/>
          <p:nvPr/>
        </p:nvGrpSpPr>
        <p:grpSpPr>
          <a:xfrm>
            <a:off x="1761709" y="1080435"/>
            <a:ext cx="1427179" cy="4697129"/>
            <a:chOff x="10616783" y="1080435"/>
            <a:chExt cx="1427179" cy="4697129"/>
          </a:xfrm>
        </p:grpSpPr>
        <p:sp>
          <p:nvSpPr>
            <p:cNvPr id="42" name="Title 1">
              <a:extLst>
                <a:ext uri="{FF2B5EF4-FFF2-40B4-BE49-F238E27FC236}">
                  <a16:creationId xmlns:a16="http://schemas.microsoft.com/office/drawing/2014/main" id="{D0A19901-F91D-1C01-04CA-2B446EF46FD8}"/>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3" name="Straight Connector 42">
              <a:extLst>
                <a:ext uri="{FF2B5EF4-FFF2-40B4-BE49-F238E27FC236}">
                  <a16:creationId xmlns:a16="http://schemas.microsoft.com/office/drawing/2014/main" id="{A9ED16CB-20C9-642D-0680-B89042A78AEB}"/>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3529E96C-076C-570B-51A4-231CC2608416}"/>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377430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a:extLst>
              <a:ext uri="{FF2B5EF4-FFF2-40B4-BE49-F238E27FC236}">
                <a16:creationId xmlns:a16="http://schemas.microsoft.com/office/drawing/2014/main" id="{0DAE1EA2-3D70-CECB-FEF7-095CBA5AD27A}"/>
              </a:ext>
            </a:extLst>
          </p:cNvPr>
          <p:cNvSpPr/>
          <p:nvPr/>
        </p:nvSpPr>
        <p:spPr>
          <a:xfrm>
            <a:off x="3363297"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a:extLst>
              <a:ext uri="{FF2B5EF4-FFF2-40B4-BE49-F238E27FC236}">
                <a16:creationId xmlns:a16="http://schemas.microsoft.com/office/drawing/2014/main" id="{F2A9CC69-566D-E7BF-57D2-90B765BBF670}"/>
              </a:ext>
            </a:extLst>
          </p:cNvPr>
          <p:cNvSpPr/>
          <p:nvPr/>
        </p:nvSpPr>
        <p:spPr>
          <a:xfrm>
            <a:off x="1762986"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53244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26" name="Group 25">
            <a:extLst>
              <a:ext uri="{FF2B5EF4-FFF2-40B4-BE49-F238E27FC236}">
                <a16:creationId xmlns:a16="http://schemas.microsoft.com/office/drawing/2014/main" id="{A1F4691B-9096-9078-11BB-55645896D63F}"/>
              </a:ext>
            </a:extLst>
          </p:cNvPr>
          <p:cNvGrpSpPr/>
          <p:nvPr/>
        </p:nvGrpSpPr>
        <p:grpSpPr>
          <a:xfrm>
            <a:off x="7483944" y="1080435"/>
            <a:ext cx="2333936" cy="4697130"/>
            <a:chOff x="5925600" y="1080435"/>
            <a:chExt cx="2333936" cy="4697130"/>
          </a:xfrm>
        </p:grpSpPr>
        <p:sp>
          <p:nvSpPr>
            <p:cNvPr id="28" name="Title 1">
              <a:extLst>
                <a:ext uri="{FF2B5EF4-FFF2-40B4-BE49-F238E27FC236}">
                  <a16:creationId xmlns:a16="http://schemas.microsoft.com/office/drawing/2014/main" id="{F454805B-EB21-3A1B-CC78-5318DABA971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853234F8-B207-5604-0E45-8D52DCC656E1}"/>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92A15102-5174-C64A-BD08-5CBDDFA6CBA9}"/>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4EDCE0F2-F2D9-2940-3143-2A4862DABD97}"/>
              </a:ext>
            </a:extLst>
          </p:cNvPr>
          <p:cNvGrpSpPr/>
          <p:nvPr/>
        </p:nvGrpSpPr>
        <p:grpSpPr>
          <a:xfrm>
            <a:off x="1761709" y="1080435"/>
            <a:ext cx="1427179" cy="4697129"/>
            <a:chOff x="10616783" y="1080435"/>
            <a:chExt cx="1427179" cy="4697129"/>
          </a:xfrm>
        </p:grpSpPr>
        <p:sp>
          <p:nvSpPr>
            <p:cNvPr id="32" name="Title 1">
              <a:extLst>
                <a:ext uri="{FF2B5EF4-FFF2-40B4-BE49-F238E27FC236}">
                  <a16:creationId xmlns:a16="http://schemas.microsoft.com/office/drawing/2014/main" id="{67C15F1B-DD9C-AC28-247F-F955B63ECA52}"/>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39" name="Straight Connector 38">
              <a:extLst>
                <a:ext uri="{FF2B5EF4-FFF2-40B4-BE49-F238E27FC236}">
                  <a16:creationId xmlns:a16="http://schemas.microsoft.com/office/drawing/2014/main" id="{C9D63AB0-AF48-A317-7E31-C1E3BF524BFF}"/>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itle 1">
              <a:extLst>
                <a:ext uri="{FF2B5EF4-FFF2-40B4-BE49-F238E27FC236}">
                  <a16:creationId xmlns:a16="http://schemas.microsoft.com/office/drawing/2014/main" id="{F6781267-3BF2-3C48-863D-A0DD5088637C}"/>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50775469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7196366"/>
            <a:ext cx="1767599"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3839747"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2" name="Group 41">
            <a:extLst>
              <a:ext uri="{FF2B5EF4-FFF2-40B4-BE49-F238E27FC236}">
                <a16:creationId xmlns:a16="http://schemas.microsoft.com/office/drawing/2014/main" id="{F326407B-63D9-A173-9CE4-50C83976E4A1}"/>
              </a:ext>
            </a:extLst>
          </p:cNvPr>
          <p:cNvGrpSpPr/>
          <p:nvPr/>
        </p:nvGrpSpPr>
        <p:grpSpPr>
          <a:xfrm>
            <a:off x="9703269" y="1080435"/>
            <a:ext cx="2333936" cy="4697130"/>
            <a:chOff x="5925600" y="1080435"/>
            <a:chExt cx="2333936" cy="4697130"/>
          </a:xfrm>
        </p:grpSpPr>
        <p:sp>
          <p:nvSpPr>
            <p:cNvPr id="43" name="Title 1">
              <a:extLst>
                <a:ext uri="{FF2B5EF4-FFF2-40B4-BE49-F238E27FC236}">
                  <a16:creationId xmlns:a16="http://schemas.microsoft.com/office/drawing/2014/main" id="{CC210B0B-FA6E-8D16-6D58-D28995B66504}"/>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4" name="Title 1">
              <a:extLst>
                <a:ext uri="{FF2B5EF4-FFF2-40B4-BE49-F238E27FC236}">
                  <a16:creationId xmlns:a16="http://schemas.microsoft.com/office/drawing/2014/main" id="{C0528F5C-334E-1D0A-E5D6-426AA8964AB9}"/>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5" name="Straight Connector 44">
              <a:extLst>
                <a:ext uri="{FF2B5EF4-FFF2-40B4-BE49-F238E27FC236}">
                  <a16:creationId xmlns:a16="http://schemas.microsoft.com/office/drawing/2014/main" id="{395C78F9-C5E9-FFBA-2742-48D375F12EA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14808470-132B-5F87-40D7-C8FEFC83964B}"/>
              </a:ext>
            </a:extLst>
          </p:cNvPr>
          <p:cNvGrpSpPr/>
          <p:nvPr/>
        </p:nvGrpSpPr>
        <p:grpSpPr>
          <a:xfrm>
            <a:off x="5607997" y="1080435"/>
            <a:ext cx="1427179" cy="4697129"/>
            <a:chOff x="10616783" y="1080435"/>
            <a:chExt cx="1427179" cy="4697129"/>
          </a:xfrm>
        </p:grpSpPr>
        <p:sp>
          <p:nvSpPr>
            <p:cNvPr id="47" name="Title 1">
              <a:extLst>
                <a:ext uri="{FF2B5EF4-FFF2-40B4-BE49-F238E27FC236}">
                  <a16:creationId xmlns:a16="http://schemas.microsoft.com/office/drawing/2014/main" id="{EC54D88E-8FDE-C8CD-869C-7F2930022698}"/>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8" name="Straight Connector 47">
              <a:extLst>
                <a:ext uri="{FF2B5EF4-FFF2-40B4-BE49-F238E27FC236}">
                  <a16:creationId xmlns:a16="http://schemas.microsoft.com/office/drawing/2014/main" id="{4B466D12-DE74-68BF-8D77-95895015D31D}"/>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D6A8481E-256D-9789-E881-189F9CD00BE6}"/>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17164614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518792"/>
            <a:ext cx="42742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4210050"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9" name="Group 38">
            <a:extLst>
              <a:ext uri="{FF2B5EF4-FFF2-40B4-BE49-F238E27FC236}">
                <a16:creationId xmlns:a16="http://schemas.microsoft.com/office/drawing/2014/main" id="{51322322-FF70-320C-E97A-68E087D0DF62}"/>
              </a:ext>
            </a:extLst>
          </p:cNvPr>
          <p:cNvGrpSpPr/>
          <p:nvPr/>
        </p:nvGrpSpPr>
        <p:grpSpPr>
          <a:xfrm>
            <a:off x="9703269" y="1080435"/>
            <a:ext cx="2333936" cy="4697130"/>
            <a:chOff x="5925600" y="1080435"/>
            <a:chExt cx="2333936" cy="4697130"/>
          </a:xfrm>
        </p:grpSpPr>
        <p:sp>
          <p:nvSpPr>
            <p:cNvPr id="40" name="Title 1">
              <a:extLst>
                <a:ext uri="{FF2B5EF4-FFF2-40B4-BE49-F238E27FC236}">
                  <a16:creationId xmlns:a16="http://schemas.microsoft.com/office/drawing/2014/main" id="{67757F45-7274-18C9-24B7-7DFBC8AE0E8A}"/>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1" name="Title 1">
              <a:extLst>
                <a:ext uri="{FF2B5EF4-FFF2-40B4-BE49-F238E27FC236}">
                  <a16:creationId xmlns:a16="http://schemas.microsoft.com/office/drawing/2014/main" id="{F5369840-1A24-C5A7-B817-5C5017F86167}"/>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2" name="Straight Connector 41">
              <a:extLst>
                <a:ext uri="{FF2B5EF4-FFF2-40B4-BE49-F238E27FC236}">
                  <a16:creationId xmlns:a16="http://schemas.microsoft.com/office/drawing/2014/main" id="{16F89409-E4AC-0911-0FF2-8DC43514BBBC}"/>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86F861EC-1BAA-B293-6FCA-082AE3AC6D8E}"/>
              </a:ext>
            </a:extLst>
          </p:cNvPr>
          <p:cNvGrpSpPr/>
          <p:nvPr/>
        </p:nvGrpSpPr>
        <p:grpSpPr>
          <a:xfrm>
            <a:off x="5607997" y="1080435"/>
            <a:ext cx="1427179" cy="4697129"/>
            <a:chOff x="10616783" y="1080435"/>
            <a:chExt cx="1427179" cy="4697129"/>
          </a:xfrm>
        </p:grpSpPr>
        <p:sp>
          <p:nvSpPr>
            <p:cNvPr id="44" name="Title 1">
              <a:extLst>
                <a:ext uri="{FF2B5EF4-FFF2-40B4-BE49-F238E27FC236}">
                  <a16:creationId xmlns:a16="http://schemas.microsoft.com/office/drawing/2014/main" id="{F9B893EF-43D5-6B15-BEDB-71B23333ADCF}"/>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5" name="Straight Connector 44">
              <a:extLst>
                <a:ext uri="{FF2B5EF4-FFF2-40B4-BE49-F238E27FC236}">
                  <a16:creationId xmlns:a16="http://schemas.microsoft.com/office/drawing/2014/main" id="{47725CCE-F865-6308-7B46-C081C3223EA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6" name="Title 1">
              <a:extLst>
                <a:ext uri="{FF2B5EF4-FFF2-40B4-BE49-F238E27FC236}">
                  <a16:creationId xmlns:a16="http://schemas.microsoft.com/office/drawing/2014/main" id="{4A47BF27-6D94-80C7-45EC-96078BDC3EEB}"/>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427382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2919733"/>
            <a:ext cx="42742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 name="Imputation Sel">
            <a:extLst>
              <a:ext uri="{FF2B5EF4-FFF2-40B4-BE49-F238E27FC236}">
                <a16:creationId xmlns:a16="http://schemas.microsoft.com/office/drawing/2014/main" id="{0DAE1EA2-3D70-CECB-FEF7-095CBA5AD27A}"/>
              </a:ext>
            </a:extLst>
          </p:cNvPr>
          <p:cNvSpPr/>
          <p:nvPr/>
        </p:nvSpPr>
        <p:spPr>
          <a:xfrm>
            <a:off x="-594082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166594"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4321683"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595451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2759961"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979425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23862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endParaRPr lang="en-US" dirty="0"/>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extLst>
                  <p:ext uri="{D42A27DB-BD31-4B8C-83A1-F6EECF244321}">
                    <p14:modId xmlns:p14="http://schemas.microsoft.com/office/powerpoint/2010/main" val="410671812"/>
                  </p:ext>
                </p:extLst>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extLst>
                  <p:ext uri="{D42A27DB-BD31-4B8C-83A1-F6EECF244321}">
                    <p14:modId xmlns:p14="http://schemas.microsoft.com/office/powerpoint/2010/main" val="410671812"/>
                  </p:ext>
                </p:extLst>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r="-400375" b="-413115"/>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r="-3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r="-2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r="-100375" b="-413115"/>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r="-375" b="-413115"/>
                          </a:stretch>
                        </a:blipFill>
                      </a:tcPr>
                    </a:tc>
                    <a:extLst>
                      <a:ext uri="{0D108BD9-81ED-4DB2-BD59-A6C34878D82A}">
                        <a16:rowId xmlns:a16="http://schemas.microsoft.com/office/drawing/2014/main" val="832556646"/>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0000" r="-400375" b="-3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0000" r="-400375" b="-2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0000" r="-400375"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0000" r="-400375"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C518652-3607-8F49-86D8-E129601458BC}"/>
                  </a:ext>
                </a:extLst>
              </p:cNvPr>
              <p:cNvSpPr txBox="1"/>
              <p:nvPr/>
            </p:nvSpPr>
            <p:spPr>
              <a:xfrm>
                <a:off x="5593576" y="2712956"/>
                <a:ext cx="3590925" cy="646331"/>
              </a:xfrm>
              <a:prstGeom prst="rect">
                <a:avLst/>
              </a:prstGeom>
              <a:noFill/>
            </p:spPr>
            <p:txBody>
              <a:bodyPr wrap="square" rtlCol="0">
                <a:spAutoFit/>
              </a:bodyPr>
              <a:lstStyle/>
              <a:p>
                <a:pPr algn="ctr"/>
                <a:r>
                  <a:rPr lang="en-US" dirty="0">
                    <a:solidFill>
                      <a:schemeClr val="accent6">
                        <a:lumMod val="40000"/>
                        <a:lumOff val="60000"/>
                      </a:schemeClr>
                    </a:solidFill>
                    <a:latin typeface="Chakra Petch" panose="00000500000000000000" pitchFamily="2" charset="-34"/>
                    <a:cs typeface="Chakra Petch" panose="00000500000000000000" pitchFamily="2" charset="-34"/>
                  </a:rPr>
                  <a:t>Not recommended when</a:t>
                </a:r>
              </a:p>
              <a:p>
                <a:pPr algn="ctr"/>
                <a14:m>
                  <m:oMathPara xmlns:m="http://schemas.openxmlformats.org/officeDocument/2006/math">
                    <m:oMathParaPr>
                      <m:jc m:val="centerGroup"/>
                    </m:oMathParaPr>
                    <m:oMath xmlns:m="http://schemas.openxmlformats.org/officeDocument/2006/math">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𝑛</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&lt;50</m:t>
                      </m:r>
                    </m:oMath>
                  </m:oMathPara>
                </a14:m>
                <a:endParaRPr lang="en-US" dirty="0">
                  <a:solidFill>
                    <a:schemeClr val="accent6">
                      <a:lumMod val="40000"/>
                      <a:lumOff val="60000"/>
                    </a:schemeClr>
                  </a:solidFill>
                  <a:latin typeface="Chakra Petch" panose="00000500000000000000" pitchFamily="2" charset="-34"/>
                  <a:cs typeface="Chakra Petch" panose="00000500000000000000" pitchFamily="2" charset="-34"/>
                </a:endParaRPr>
              </a:p>
            </p:txBody>
          </p:sp>
        </mc:Choice>
        <mc:Fallback xmlns="">
          <p:sp>
            <p:nvSpPr>
              <p:cNvPr id="24" name="TextBox 23">
                <a:extLst>
                  <a:ext uri="{FF2B5EF4-FFF2-40B4-BE49-F238E27FC236}">
                    <a16:creationId xmlns:a16="http://schemas.microsoft.com/office/drawing/2014/main" id="{EC518652-3607-8F49-86D8-E129601458BC}"/>
                  </a:ext>
                </a:extLst>
              </p:cNvPr>
              <p:cNvSpPr txBox="1">
                <a:spLocks noRot="1" noChangeAspect="1" noMove="1" noResize="1" noEditPoints="1" noAdjustHandles="1" noChangeArrowheads="1" noChangeShapeType="1" noTextEdit="1"/>
              </p:cNvSpPr>
              <p:nvPr/>
            </p:nvSpPr>
            <p:spPr>
              <a:xfrm>
                <a:off x="5593576" y="2712956"/>
                <a:ext cx="3590925" cy="646331"/>
              </a:xfrm>
              <a:prstGeom prst="rect">
                <a:avLst/>
              </a:prstGeom>
              <a:blipFill>
                <a:blip r:embed="rId4"/>
                <a:stretch>
                  <a:fillRect t="-471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C155FF61-8E88-2F0E-8E4A-D628D5E39B58}"/>
              </a:ext>
            </a:extLst>
          </p:cNvPr>
          <p:cNvGrpSpPr/>
          <p:nvPr/>
        </p:nvGrpSpPr>
        <p:grpSpPr>
          <a:xfrm>
            <a:off x="9703269" y="1080435"/>
            <a:ext cx="2333936" cy="4697130"/>
            <a:chOff x="5925600" y="1080435"/>
            <a:chExt cx="2333936" cy="4697130"/>
          </a:xfrm>
        </p:grpSpPr>
        <p:sp>
          <p:nvSpPr>
            <p:cNvPr id="28" name="Title 1">
              <a:extLst>
                <a:ext uri="{FF2B5EF4-FFF2-40B4-BE49-F238E27FC236}">
                  <a16:creationId xmlns:a16="http://schemas.microsoft.com/office/drawing/2014/main" id="{B13D779F-0CFE-CCEC-ADE4-620A92C38853}"/>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b="1" dirty="0">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42A19944-9CCE-757D-584C-BBD7C04DE97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8F3D0168-485A-BF05-679E-66D5CC6AF8E8}"/>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5" name="Transformation">
            <a:extLst>
              <a:ext uri="{FF2B5EF4-FFF2-40B4-BE49-F238E27FC236}">
                <a16:creationId xmlns:a16="http://schemas.microsoft.com/office/drawing/2014/main" id="{9616A052-24C3-6958-FC98-89E01DBE09DD}"/>
              </a:ext>
            </a:extLst>
          </p:cNvPr>
          <p:cNvGrpSpPr/>
          <p:nvPr/>
        </p:nvGrpSpPr>
        <p:grpSpPr>
          <a:xfrm>
            <a:off x="-8179309" y="1080435"/>
            <a:ext cx="2076761" cy="4236415"/>
            <a:chOff x="9950779" y="1080435"/>
            <a:chExt cx="2076761" cy="4236415"/>
          </a:xfrm>
        </p:grpSpPr>
        <p:sp>
          <p:nvSpPr>
            <p:cNvPr id="46" name="Title 1">
              <a:extLst>
                <a:ext uri="{FF2B5EF4-FFF2-40B4-BE49-F238E27FC236}">
                  <a16:creationId xmlns:a16="http://schemas.microsoft.com/office/drawing/2014/main" id="{96759DCA-0AA3-D283-5034-CEA9BF93AC04}"/>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47" name="Straight Connector 46">
              <a:extLst>
                <a:ext uri="{FF2B5EF4-FFF2-40B4-BE49-F238E27FC236}">
                  <a16:creationId xmlns:a16="http://schemas.microsoft.com/office/drawing/2014/main" id="{614D2748-31F1-D3E0-3A57-30B5D91B8CA8}"/>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DB79F18C-9A07-708C-5889-C65FEBFEAB72}"/>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49" name="Group 48">
            <a:extLst>
              <a:ext uri="{FF2B5EF4-FFF2-40B4-BE49-F238E27FC236}">
                <a16:creationId xmlns:a16="http://schemas.microsoft.com/office/drawing/2014/main" id="{40B0DCE0-4588-3403-305B-0CD0DB843361}"/>
              </a:ext>
            </a:extLst>
          </p:cNvPr>
          <p:cNvGrpSpPr/>
          <p:nvPr/>
        </p:nvGrpSpPr>
        <p:grpSpPr>
          <a:xfrm>
            <a:off x="-4334298" y="1080435"/>
            <a:ext cx="1427179" cy="4697129"/>
            <a:chOff x="10616783" y="1080435"/>
            <a:chExt cx="1427179" cy="4697129"/>
          </a:xfrm>
        </p:grpSpPr>
        <p:sp>
          <p:nvSpPr>
            <p:cNvPr id="50" name="Title 1">
              <a:extLst>
                <a:ext uri="{FF2B5EF4-FFF2-40B4-BE49-F238E27FC236}">
                  <a16:creationId xmlns:a16="http://schemas.microsoft.com/office/drawing/2014/main" id="{D250BE51-0D68-3890-1CD3-95FBAA347B4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1" name="Straight Connector 50">
              <a:extLst>
                <a:ext uri="{FF2B5EF4-FFF2-40B4-BE49-F238E27FC236}">
                  <a16:creationId xmlns:a16="http://schemas.microsoft.com/office/drawing/2014/main" id="{65C21945-8849-2480-5442-CFAFD584DC33}"/>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Title 1">
              <a:extLst>
                <a:ext uri="{FF2B5EF4-FFF2-40B4-BE49-F238E27FC236}">
                  <a16:creationId xmlns:a16="http://schemas.microsoft.com/office/drawing/2014/main" id="{22CF205A-7966-67AF-99A3-F0A6AD1491BF}"/>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654891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 name="Imputation Sel">
            <a:extLst>
              <a:ext uri="{FF2B5EF4-FFF2-40B4-BE49-F238E27FC236}">
                <a16:creationId xmlns:a16="http://schemas.microsoft.com/office/drawing/2014/main" id="{0DAE1EA2-3D70-CECB-FEF7-095CBA5AD27A}"/>
              </a:ext>
            </a:extLst>
          </p:cNvPr>
          <p:cNvSpPr/>
          <p:nvPr/>
        </p:nvSpPr>
        <p:spPr>
          <a:xfrm>
            <a:off x="-594082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166594"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4321683"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595451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2759961"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979425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61962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r="-400375" b="-413115"/>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r="-3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r="-2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r="-100375" b="-413115"/>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r="-375" b="-413115"/>
                          </a:stretch>
                        </a:blipFill>
                      </a:tcPr>
                    </a:tc>
                    <a:extLst>
                      <a:ext uri="{0D108BD9-81ED-4DB2-BD59-A6C34878D82A}">
                        <a16:rowId xmlns:a16="http://schemas.microsoft.com/office/drawing/2014/main" val="832556646"/>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0000" r="-400375" b="-3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0000" r="-400375" b="-2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0000" r="-400375"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0000" r="-400375"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C518652-3607-8F49-86D8-E129601458BC}"/>
                  </a:ext>
                </a:extLst>
              </p:cNvPr>
              <p:cNvSpPr txBox="1"/>
              <p:nvPr/>
            </p:nvSpPr>
            <p:spPr>
              <a:xfrm>
                <a:off x="5593576" y="2712956"/>
                <a:ext cx="3590925" cy="646331"/>
              </a:xfrm>
              <a:prstGeom prst="rect">
                <a:avLst/>
              </a:prstGeom>
              <a:noFill/>
            </p:spPr>
            <p:txBody>
              <a:bodyPr wrap="square" rtlCol="0">
                <a:spAutoFit/>
              </a:bodyPr>
              <a:lstStyle/>
              <a:p>
                <a:pPr algn="ctr"/>
                <a:r>
                  <a:rPr lang="en-US" dirty="0">
                    <a:solidFill>
                      <a:schemeClr val="accent6">
                        <a:lumMod val="40000"/>
                        <a:lumOff val="60000"/>
                      </a:schemeClr>
                    </a:solidFill>
                    <a:latin typeface="Chakra Petch" panose="00000500000000000000" pitchFamily="2" charset="-34"/>
                    <a:cs typeface="Chakra Petch" panose="00000500000000000000" pitchFamily="2" charset="-34"/>
                  </a:rPr>
                  <a:t>Not recommended when</a:t>
                </a:r>
              </a:p>
              <a:p>
                <a:pPr algn="ctr"/>
                <a14:m>
                  <m:oMathPara xmlns:m="http://schemas.openxmlformats.org/officeDocument/2006/math">
                    <m:oMathParaPr>
                      <m:jc m:val="centerGroup"/>
                    </m:oMathParaPr>
                    <m:oMath xmlns:m="http://schemas.openxmlformats.org/officeDocument/2006/math">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𝑛</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&lt;</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𝑚</m:t>
                      </m:r>
                    </m:oMath>
                  </m:oMathPara>
                </a14:m>
                <a:endParaRPr lang="en-US" dirty="0">
                  <a:solidFill>
                    <a:schemeClr val="accent6">
                      <a:lumMod val="40000"/>
                      <a:lumOff val="60000"/>
                    </a:schemeClr>
                  </a:solidFill>
                  <a:latin typeface="Chakra Petch" panose="00000500000000000000" pitchFamily="2" charset="-34"/>
                  <a:cs typeface="Chakra Petch" panose="00000500000000000000" pitchFamily="2" charset="-34"/>
                </a:endParaRPr>
              </a:p>
            </p:txBody>
          </p:sp>
        </mc:Choice>
        <mc:Fallback xmlns="">
          <p:sp>
            <p:nvSpPr>
              <p:cNvPr id="24" name="TextBox 23">
                <a:extLst>
                  <a:ext uri="{FF2B5EF4-FFF2-40B4-BE49-F238E27FC236}">
                    <a16:creationId xmlns:a16="http://schemas.microsoft.com/office/drawing/2014/main" id="{EC518652-3607-8F49-86D8-E129601458BC}"/>
                  </a:ext>
                </a:extLst>
              </p:cNvPr>
              <p:cNvSpPr txBox="1">
                <a:spLocks noRot="1" noChangeAspect="1" noMove="1" noResize="1" noEditPoints="1" noAdjustHandles="1" noChangeArrowheads="1" noChangeShapeType="1" noTextEdit="1"/>
              </p:cNvSpPr>
              <p:nvPr/>
            </p:nvSpPr>
            <p:spPr>
              <a:xfrm>
                <a:off x="5593576" y="2712956"/>
                <a:ext cx="3590925" cy="646331"/>
              </a:xfrm>
              <a:prstGeom prst="rect">
                <a:avLst/>
              </a:prstGeom>
              <a:blipFill>
                <a:blip r:embed="rId4"/>
                <a:stretch>
                  <a:fillRect t="-471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9030F29A-7ED3-AD1A-731B-8CD41809AAB6}"/>
              </a:ext>
            </a:extLst>
          </p:cNvPr>
          <p:cNvGrpSpPr/>
          <p:nvPr/>
        </p:nvGrpSpPr>
        <p:grpSpPr>
          <a:xfrm>
            <a:off x="9703269" y="1080435"/>
            <a:ext cx="2333936" cy="4697130"/>
            <a:chOff x="5925600" y="1080435"/>
            <a:chExt cx="2333936" cy="4697130"/>
          </a:xfrm>
        </p:grpSpPr>
        <p:sp>
          <p:nvSpPr>
            <p:cNvPr id="32" name="Title 1">
              <a:extLst>
                <a:ext uri="{FF2B5EF4-FFF2-40B4-BE49-F238E27FC236}">
                  <a16:creationId xmlns:a16="http://schemas.microsoft.com/office/drawing/2014/main" id="{FD18EC6B-4D12-5BC4-66C4-47E2587526BD}"/>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9" name="Title 1">
              <a:extLst>
                <a:ext uri="{FF2B5EF4-FFF2-40B4-BE49-F238E27FC236}">
                  <a16:creationId xmlns:a16="http://schemas.microsoft.com/office/drawing/2014/main" id="{1C6BC2B9-033D-4F47-91F7-E0D454B1D0D8}"/>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0" name="Straight Connector 39">
              <a:extLst>
                <a:ext uri="{FF2B5EF4-FFF2-40B4-BE49-F238E27FC236}">
                  <a16:creationId xmlns:a16="http://schemas.microsoft.com/office/drawing/2014/main" id="{F6DD8178-28FF-E872-8FFA-5BB2BA2EB59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5" name="Transformation">
            <a:extLst>
              <a:ext uri="{FF2B5EF4-FFF2-40B4-BE49-F238E27FC236}">
                <a16:creationId xmlns:a16="http://schemas.microsoft.com/office/drawing/2014/main" id="{E068868D-240D-B0CE-4961-06A7879CF81A}"/>
              </a:ext>
            </a:extLst>
          </p:cNvPr>
          <p:cNvGrpSpPr/>
          <p:nvPr/>
        </p:nvGrpSpPr>
        <p:grpSpPr>
          <a:xfrm>
            <a:off x="-8179309" y="1080435"/>
            <a:ext cx="2076761" cy="4236415"/>
            <a:chOff x="9950779" y="1080435"/>
            <a:chExt cx="2076761" cy="4236415"/>
          </a:xfrm>
        </p:grpSpPr>
        <p:sp>
          <p:nvSpPr>
            <p:cNvPr id="46" name="Title 1">
              <a:extLst>
                <a:ext uri="{FF2B5EF4-FFF2-40B4-BE49-F238E27FC236}">
                  <a16:creationId xmlns:a16="http://schemas.microsoft.com/office/drawing/2014/main" id="{EADA46EC-9FDE-0F55-4139-6625A76D9177}"/>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47" name="Straight Connector 46">
              <a:extLst>
                <a:ext uri="{FF2B5EF4-FFF2-40B4-BE49-F238E27FC236}">
                  <a16:creationId xmlns:a16="http://schemas.microsoft.com/office/drawing/2014/main" id="{0043E43C-8603-6673-163F-B9721C9C06B7}"/>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0EE1AA78-9988-020C-90E6-17197E543A13}"/>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49" name="Group 48">
            <a:extLst>
              <a:ext uri="{FF2B5EF4-FFF2-40B4-BE49-F238E27FC236}">
                <a16:creationId xmlns:a16="http://schemas.microsoft.com/office/drawing/2014/main" id="{DE0616DE-EB69-5C9D-76B7-C20392C1FE48}"/>
              </a:ext>
            </a:extLst>
          </p:cNvPr>
          <p:cNvGrpSpPr/>
          <p:nvPr/>
        </p:nvGrpSpPr>
        <p:grpSpPr>
          <a:xfrm>
            <a:off x="-4334298" y="1080435"/>
            <a:ext cx="1427179" cy="4697129"/>
            <a:chOff x="10616783" y="1080435"/>
            <a:chExt cx="1427179" cy="4697129"/>
          </a:xfrm>
        </p:grpSpPr>
        <p:sp>
          <p:nvSpPr>
            <p:cNvPr id="50" name="Title 1">
              <a:extLst>
                <a:ext uri="{FF2B5EF4-FFF2-40B4-BE49-F238E27FC236}">
                  <a16:creationId xmlns:a16="http://schemas.microsoft.com/office/drawing/2014/main" id="{6720B99B-79D1-E5CA-1FB2-7C73E0065484}"/>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1" name="Straight Connector 50">
              <a:extLst>
                <a:ext uri="{FF2B5EF4-FFF2-40B4-BE49-F238E27FC236}">
                  <a16:creationId xmlns:a16="http://schemas.microsoft.com/office/drawing/2014/main" id="{93DADE92-8596-22DA-DF00-B05E03088590}"/>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Title 1">
              <a:extLst>
                <a:ext uri="{FF2B5EF4-FFF2-40B4-BE49-F238E27FC236}">
                  <a16:creationId xmlns:a16="http://schemas.microsoft.com/office/drawing/2014/main" id="{ED74CF3E-040F-DC39-9A2E-2D3CF6F05BD7}"/>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643009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71BBF9-CFE2-9095-8F96-5836463BFB2D}"/>
              </a:ext>
            </a:extLst>
          </p:cNvPr>
          <p:cNvSpPr txBox="1">
            <a:spLocks/>
          </p:cNvSpPr>
          <p:nvPr/>
        </p:nvSpPr>
        <p:spPr>
          <a:xfrm>
            <a:off x="666750" y="2766218"/>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Metabolomics</a:t>
            </a:r>
          </a:p>
        </p:txBody>
      </p:sp>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9" name="Title 1">
            <a:extLst>
              <a:ext uri="{FF2B5EF4-FFF2-40B4-BE49-F238E27FC236}">
                <a16:creationId xmlns:a16="http://schemas.microsoft.com/office/drawing/2014/main" id="{7544C1BE-9D0D-56B6-03B7-92079C1AE6CD}"/>
              </a:ext>
            </a:extLst>
          </p:cNvPr>
          <p:cNvSpPr txBox="1">
            <a:spLocks/>
          </p:cNvSpPr>
          <p:nvPr/>
        </p:nvSpPr>
        <p:spPr>
          <a:xfrm>
            <a:off x="6233729" y="4987377"/>
            <a:ext cx="3908376" cy="7694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629996" rtl="0" fontAlgn="base">
              <a:spcBef>
                <a:spcPts val="0"/>
              </a:spcBef>
              <a:spcAft>
                <a:spcPts val="0"/>
              </a:spcAft>
            </a:pPr>
            <a:r>
              <a:rPr lang="en-US" sz="4400" b="1" i="0" u="none" strike="noStrike" dirty="0">
                <a:solidFill>
                  <a:schemeClr val="bg1"/>
                </a:solidFill>
                <a:effectLst/>
                <a:latin typeface="Chakra Petch" panose="00000500000000000000" pitchFamily="2" charset="-34"/>
                <a:cs typeface="Chakra Petch" panose="00000500000000000000" pitchFamily="2" charset="-34"/>
              </a:rPr>
              <a:t>Agriculture</a:t>
            </a:r>
            <a:endParaRPr lang="en-US" dirty="0">
              <a:solidFill>
                <a:schemeClr val="bg1"/>
              </a:solidFill>
              <a:latin typeface="Chakra Petch" panose="00000500000000000000" pitchFamily="2" charset="-34"/>
              <a:cs typeface="Chakra Petch" panose="00000500000000000000" pitchFamily="2" charset="-34"/>
            </a:endParaRPr>
          </a:p>
        </p:txBody>
      </p:sp>
      <p:pic>
        <p:nvPicPr>
          <p:cNvPr id="4" name="Graphic 3" descr="Tractor outline">
            <a:extLst>
              <a:ext uri="{FF2B5EF4-FFF2-40B4-BE49-F238E27FC236}">
                <a16:creationId xmlns:a16="http://schemas.microsoft.com/office/drawing/2014/main" id="{36E42713-6477-A56D-4F10-1D82CBA428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3873" y="4914900"/>
            <a:ext cx="914400" cy="914400"/>
          </a:xfrm>
          <a:prstGeom prst="rect">
            <a:avLst/>
          </a:prstGeom>
        </p:spPr>
      </p:pic>
      <p:pic>
        <p:nvPicPr>
          <p:cNvPr id="10" name="Graphic 9" descr="Grocery bag outline">
            <a:extLst>
              <a:ext uri="{FF2B5EF4-FFF2-40B4-BE49-F238E27FC236}">
                <a16:creationId xmlns:a16="http://schemas.microsoft.com/office/drawing/2014/main" id="{59184B81-431F-63D3-06ED-83BCE825D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43873" y="2971800"/>
            <a:ext cx="914400" cy="914400"/>
          </a:xfrm>
          <a:prstGeom prst="rect">
            <a:avLst/>
          </a:prstGeom>
        </p:spPr>
      </p:pic>
      <p:pic>
        <p:nvPicPr>
          <p:cNvPr id="12" name="Graphic 11" descr="Heart with pulse outline">
            <a:extLst>
              <a:ext uri="{FF2B5EF4-FFF2-40B4-BE49-F238E27FC236}">
                <a16:creationId xmlns:a16="http://schemas.microsoft.com/office/drawing/2014/main" id="{72DDCD12-F081-792B-1546-649CD3D2FE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3873" y="1028700"/>
            <a:ext cx="914400" cy="914400"/>
          </a:xfrm>
          <a:prstGeom prst="rect">
            <a:avLst/>
          </a:prstGeom>
        </p:spPr>
      </p:pic>
      <p:sp>
        <p:nvSpPr>
          <p:cNvPr id="14" name="TextBox 13">
            <a:extLst>
              <a:ext uri="{FF2B5EF4-FFF2-40B4-BE49-F238E27FC236}">
                <a16:creationId xmlns:a16="http://schemas.microsoft.com/office/drawing/2014/main" id="{245A684B-65B3-A4B5-2F1D-CE95EE495A87}"/>
              </a:ext>
            </a:extLst>
          </p:cNvPr>
          <p:cNvSpPr txBox="1"/>
          <p:nvPr/>
        </p:nvSpPr>
        <p:spPr>
          <a:xfrm>
            <a:off x="6233729" y="1101179"/>
            <a:ext cx="2672199" cy="769441"/>
          </a:xfrm>
          <a:prstGeom prst="rect">
            <a:avLst/>
          </a:prstGeom>
          <a:noFill/>
        </p:spPr>
        <p:txBody>
          <a:bodyPr wrap="square">
            <a:spAutoFit/>
          </a:bodyPr>
          <a:lstStyle/>
          <a:p>
            <a:pPr marR="629996" rtl="0" fontAlgn="base">
              <a:spcBef>
                <a:spcPts val="0"/>
              </a:spcBef>
              <a:spcAft>
                <a:spcPts val="0"/>
              </a:spcAft>
            </a:pPr>
            <a:r>
              <a:rPr lang="en-US" sz="4400" b="1" i="0" u="none" strike="noStrike" dirty="0">
                <a:solidFill>
                  <a:schemeClr val="bg1"/>
                </a:solidFill>
                <a:effectLst/>
                <a:latin typeface="Chakra Petch" panose="00000500000000000000" pitchFamily="2" charset="-34"/>
                <a:cs typeface="Chakra Petch" panose="00000500000000000000" pitchFamily="2" charset="-34"/>
              </a:rPr>
              <a:t>Health</a:t>
            </a:r>
          </a:p>
        </p:txBody>
      </p:sp>
      <p:sp>
        <p:nvSpPr>
          <p:cNvPr id="16" name="TextBox 15">
            <a:extLst>
              <a:ext uri="{FF2B5EF4-FFF2-40B4-BE49-F238E27FC236}">
                <a16:creationId xmlns:a16="http://schemas.microsoft.com/office/drawing/2014/main" id="{688FD142-1B19-7524-8049-4D4776796A86}"/>
              </a:ext>
            </a:extLst>
          </p:cNvPr>
          <p:cNvSpPr txBox="1"/>
          <p:nvPr/>
        </p:nvSpPr>
        <p:spPr>
          <a:xfrm>
            <a:off x="6233729" y="3044278"/>
            <a:ext cx="3017520" cy="769441"/>
          </a:xfrm>
          <a:prstGeom prst="rect">
            <a:avLst/>
          </a:prstGeom>
          <a:noFill/>
        </p:spPr>
        <p:txBody>
          <a:bodyPr wrap="square">
            <a:spAutoFit/>
          </a:bodyPr>
          <a:lstStyle/>
          <a:p>
            <a:r>
              <a:rPr lang="en-US" sz="4400" b="1" i="0" u="none" strike="noStrike" dirty="0">
                <a:solidFill>
                  <a:schemeClr val="bg1"/>
                </a:solidFill>
                <a:effectLst/>
                <a:latin typeface="Chakra Petch" panose="00000500000000000000" pitchFamily="2" charset="-34"/>
                <a:cs typeface="Chakra Petch" panose="00000500000000000000" pitchFamily="2" charset="-34"/>
              </a:rPr>
              <a:t>Nutrition</a:t>
            </a:r>
            <a:endParaRPr lang="en-US" sz="4400" dirty="0"/>
          </a:p>
        </p:txBody>
      </p:sp>
    </p:spTree>
    <p:extLst>
      <p:ext uri="{BB962C8B-B14F-4D97-AF65-F5344CB8AC3E}">
        <p14:creationId xmlns:p14="http://schemas.microsoft.com/office/powerpoint/2010/main" val="17692152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22067" y="6948808"/>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35062762-3F64-82BF-C219-43F7FD778B41}"/>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35958334-E87A-41AA-C55C-5AA340095ECC}"/>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5A25D03C-0A8B-C1B7-9243-0F1E1F0B340C}"/>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62122F91-CE95-AD05-7213-68C33A3FB10B}"/>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73ADD2F-4642-3580-A093-03519D8E1E99}"/>
              </a:ext>
            </a:extLst>
          </p:cNvPr>
          <p:cNvGrpSpPr/>
          <p:nvPr/>
        </p:nvGrpSpPr>
        <p:grpSpPr>
          <a:xfrm>
            <a:off x="5607997" y="1080435"/>
            <a:ext cx="1427179" cy="4697129"/>
            <a:chOff x="10616783" y="1080435"/>
            <a:chExt cx="1427179" cy="4697129"/>
          </a:xfrm>
        </p:grpSpPr>
        <p:sp>
          <p:nvSpPr>
            <p:cNvPr id="49" name="Title 1">
              <a:extLst>
                <a:ext uri="{FF2B5EF4-FFF2-40B4-BE49-F238E27FC236}">
                  <a16:creationId xmlns:a16="http://schemas.microsoft.com/office/drawing/2014/main" id="{4BBEE1F1-8B1A-C81C-DB8D-95B1EEFCEB25}"/>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0" name="Straight Connector 49">
              <a:extLst>
                <a:ext uri="{FF2B5EF4-FFF2-40B4-BE49-F238E27FC236}">
                  <a16:creationId xmlns:a16="http://schemas.microsoft.com/office/drawing/2014/main" id="{BFB14A84-770C-F4B3-C133-C8E6FCEDCC1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1" name="Title 1">
              <a:extLst>
                <a:ext uri="{FF2B5EF4-FFF2-40B4-BE49-F238E27FC236}">
                  <a16:creationId xmlns:a16="http://schemas.microsoft.com/office/drawing/2014/main" id="{304AB57B-1E89-B0D8-95E2-3296084D955E}"/>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424840226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2496329"/>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b="1" dirty="0">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708480DD-3D1F-0E2B-A81A-8EE89CEE660E}"/>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28DBCDB6-63E8-2E04-ECD3-FA649B47E4D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67D543FA-D64D-CA47-F974-49635113AC1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4B04F6BD-7EF6-CC90-8E70-78D03255FA9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13858078-0C8E-0B3D-2520-E018F918198F}"/>
              </a:ext>
            </a:extLst>
          </p:cNvPr>
          <p:cNvGrpSpPr/>
          <p:nvPr/>
        </p:nvGrpSpPr>
        <p:grpSpPr>
          <a:xfrm>
            <a:off x="5607997" y="1080435"/>
            <a:ext cx="1427179" cy="4697129"/>
            <a:chOff x="10616783" y="1080435"/>
            <a:chExt cx="1427179" cy="4697129"/>
          </a:xfrm>
        </p:grpSpPr>
        <p:sp>
          <p:nvSpPr>
            <p:cNvPr id="45" name="Title 1">
              <a:extLst>
                <a:ext uri="{FF2B5EF4-FFF2-40B4-BE49-F238E27FC236}">
                  <a16:creationId xmlns:a16="http://schemas.microsoft.com/office/drawing/2014/main" id="{DEF5E9F9-E702-DD68-4F8C-667C1024D8B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6" name="Straight Connector 45">
              <a:extLst>
                <a:ext uri="{FF2B5EF4-FFF2-40B4-BE49-F238E27FC236}">
                  <a16:creationId xmlns:a16="http://schemas.microsoft.com/office/drawing/2014/main" id="{ED840F11-7083-27BC-88B2-A967369A9862}"/>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7" name="Title 1">
              <a:extLst>
                <a:ext uri="{FF2B5EF4-FFF2-40B4-BE49-F238E27FC236}">
                  <a16:creationId xmlns:a16="http://schemas.microsoft.com/office/drawing/2014/main" id="{E6039396-095A-524A-4DBD-E21EC51DA4B5}"/>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17499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2938783"/>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b="1" dirty="0" err="1">
                  <a:latin typeface="Chakra Petch" panose="00000500000000000000" pitchFamily="2" charset="-34"/>
                  <a:cs typeface="Chakra Petch" panose="00000500000000000000" pitchFamily="2" charset="-34"/>
                </a:rPr>
                <a:t>ComBat</a:t>
              </a:r>
              <a:endParaRPr lang="en-US" sz="14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708480DD-3D1F-0E2B-A81A-8EE89CEE660E}"/>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28DBCDB6-63E8-2E04-ECD3-FA649B47E4D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67D543FA-D64D-CA47-F974-49635113AC1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4B04F6BD-7EF6-CC90-8E70-78D03255FA9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13858078-0C8E-0B3D-2520-E018F918198F}"/>
              </a:ext>
            </a:extLst>
          </p:cNvPr>
          <p:cNvGrpSpPr/>
          <p:nvPr/>
        </p:nvGrpSpPr>
        <p:grpSpPr>
          <a:xfrm>
            <a:off x="5607997" y="1080435"/>
            <a:ext cx="1427179" cy="4697129"/>
            <a:chOff x="10616783" y="1080435"/>
            <a:chExt cx="1427179" cy="4697129"/>
          </a:xfrm>
        </p:grpSpPr>
        <p:sp>
          <p:nvSpPr>
            <p:cNvPr id="45" name="Title 1">
              <a:extLst>
                <a:ext uri="{FF2B5EF4-FFF2-40B4-BE49-F238E27FC236}">
                  <a16:creationId xmlns:a16="http://schemas.microsoft.com/office/drawing/2014/main" id="{DEF5E9F9-E702-DD68-4F8C-667C1024D8B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6" name="Straight Connector 45">
              <a:extLst>
                <a:ext uri="{FF2B5EF4-FFF2-40B4-BE49-F238E27FC236}">
                  <a16:creationId xmlns:a16="http://schemas.microsoft.com/office/drawing/2014/main" id="{ED840F11-7083-27BC-88B2-A967369A9862}"/>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7" name="Title 1">
              <a:extLst>
                <a:ext uri="{FF2B5EF4-FFF2-40B4-BE49-F238E27FC236}">
                  <a16:creationId xmlns:a16="http://schemas.microsoft.com/office/drawing/2014/main" id="{E6039396-095A-524A-4DBD-E21EC51DA4B5}"/>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8840536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3645306"/>
            <a:ext cx="707053"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b="1" dirty="0">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3778513"/>
            <a:ext cx="693843"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3348949"/>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2" y="4217850"/>
            <a:ext cx="601080"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496220"/>
            <a:ext cx="202399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b="1" dirty="0">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17" name="Group 16">
            <a:extLst>
              <a:ext uri="{FF2B5EF4-FFF2-40B4-BE49-F238E27FC236}">
                <a16:creationId xmlns:a16="http://schemas.microsoft.com/office/drawing/2014/main" id="{BBB64867-81E3-A11F-A008-799669C9F3AC}"/>
              </a:ext>
            </a:extLst>
          </p:cNvPr>
          <p:cNvGrpSpPr/>
          <p:nvPr/>
        </p:nvGrpSpPr>
        <p:grpSpPr>
          <a:xfrm>
            <a:off x="5607997" y="1080435"/>
            <a:ext cx="1427179" cy="4697129"/>
            <a:chOff x="10616783" y="1080435"/>
            <a:chExt cx="1427179" cy="4697129"/>
          </a:xfrm>
        </p:grpSpPr>
        <p:sp>
          <p:nvSpPr>
            <p:cNvPr id="24" name="Title 1">
              <a:extLst>
                <a:ext uri="{FF2B5EF4-FFF2-40B4-BE49-F238E27FC236}">
                  <a16:creationId xmlns:a16="http://schemas.microsoft.com/office/drawing/2014/main" id="{3B5CCD4E-4DF8-FA6E-012E-CCD72E708CAE}"/>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6" name="Straight Connector 25">
              <a:extLst>
                <a:ext uri="{FF2B5EF4-FFF2-40B4-BE49-F238E27FC236}">
                  <a16:creationId xmlns:a16="http://schemas.microsoft.com/office/drawing/2014/main" id="{80ECA063-AF08-1736-AC5D-9C422FBDA77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0DC3742B-577A-7870-C8D1-3A63807E4597}"/>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b="1" dirty="0">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grpSp>
        <p:nvGrpSpPr>
          <p:cNvPr id="29" name="Group 28">
            <a:extLst>
              <a:ext uri="{FF2B5EF4-FFF2-40B4-BE49-F238E27FC236}">
                <a16:creationId xmlns:a16="http://schemas.microsoft.com/office/drawing/2014/main" id="{C4452A20-ADAD-F9EB-3B2C-131CAA761964}"/>
              </a:ext>
            </a:extLst>
          </p:cNvPr>
          <p:cNvGrpSpPr/>
          <p:nvPr/>
        </p:nvGrpSpPr>
        <p:grpSpPr>
          <a:xfrm>
            <a:off x="9703269" y="1080435"/>
            <a:ext cx="2333936" cy="4697130"/>
            <a:chOff x="5925600" y="1080435"/>
            <a:chExt cx="2333936" cy="4697130"/>
          </a:xfrm>
        </p:grpSpPr>
        <p:sp>
          <p:nvSpPr>
            <p:cNvPr id="30" name="Title 1">
              <a:extLst>
                <a:ext uri="{FF2B5EF4-FFF2-40B4-BE49-F238E27FC236}">
                  <a16:creationId xmlns:a16="http://schemas.microsoft.com/office/drawing/2014/main" id="{B0455558-CEED-B219-11F5-B13DE0AB3F3D}"/>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b="1" dirty="0">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2" name="Title 1">
              <a:extLst>
                <a:ext uri="{FF2B5EF4-FFF2-40B4-BE49-F238E27FC236}">
                  <a16:creationId xmlns:a16="http://schemas.microsoft.com/office/drawing/2014/main" id="{6DC6454D-5B16-E53E-AC05-CC005DC7C54C}"/>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9" name="Straight Connector 38">
              <a:extLst>
                <a:ext uri="{FF2B5EF4-FFF2-40B4-BE49-F238E27FC236}">
                  <a16:creationId xmlns:a16="http://schemas.microsoft.com/office/drawing/2014/main" id="{CC878452-CCF7-5DB3-8B67-94940FFD594C}"/>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57115687"/>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312558" y="2454690"/>
            <a:ext cx="452323"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4290679"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b="1" dirty="0">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1842733" y="2076514"/>
            <a:ext cx="166881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1762986"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6094506" y="3782576"/>
            <a:ext cx="502759"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10630793" y="3366209"/>
            <a:ext cx="601080"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411973" y="2081440"/>
            <a:ext cx="1828334"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8391985"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9" name="Group 28">
            <a:extLst>
              <a:ext uri="{FF2B5EF4-FFF2-40B4-BE49-F238E27FC236}">
                <a16:creationId xmlns:a16="http://schemas.microsoft.com/office/drawing/2014/main" id="{2D6E6A1C-7B04-CCD7-F40D-2ED18632CC1B}"/>
              </a:ext>
            </a:extLst>
          </p:cNvPr>
          <p:cNvGrpSpPr/>
          <p:nvPr/>
        </p:nvGrpSpPr>
        <p:grpSpPr>
          <a:xfrm>
            <a:off x="10616783" y="1080435"/>
            <a:ext cx="1427179" cy="4697129"/>
            <a:chOff x="10616783" y="1080435"/>
            <a:chExt cx="1427179" cy="4697129"/>
          </a:xfrm>
        </p:grpSpPr>
        <p:sp>
          <p:nvSpPr>
            <p:cNvPr id="30" name="Title 1">
              <a:extLst>
                <a:ext uri="{FF2B5EF4-FFF2-40B4-BE49-F238E27FC236}">
                  <a16:creationId xmlns:a16="http://schemas.microsoft.com/office/drawing/2014/main" id="{DC907469-59C1-123A-2319-C4688C1752A2}"/>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32" name="Straight Connector 31">
              <a:extLst>
                <a:ext uri="{FF2B5EF4-FFF2-40B4-BE49-F238E27FC236}">
                  <a16:creationId xmlns:a16="http://schemas.microsoft.com/office/drawing/2014/main" id="{2BA15D13-E021-FD6E-BA9D-B6C06FFA6E66}"/>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Title 1">
              <a:extLst>
                <a:ext uri="{FF2B5EF4-FFF2-40B4-BE49-F238E27FC236}">
                  <a16:creationId xmlns:a16="http://schemas.microsoft.com/office/drawing/2014/main" id="{9104996A-4E0A-00E7-CC82-A96577E8410A}"/>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b="1" dirty="0">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grpSp>
        <p:nvGrpSpPr>
          <p:cNvPr id="40" name="Group 39">
            <a:extLst>
              <a:ext uri="{FF2B5EF4-FFF2-40B4-BE49-F238E27FC236}">
                <a16:creationId xmlns:a16="http://schemas.microsoft.com/office/drawing/2014/main" id="{B4A6EDF3-88E8-4126-FADA-C6D2F265CF3D}"/>
              </a:ext>
            </a:extLst>
          </p:cNvPr>
          <p:cNvGrpSpPr/>
          <p:nvPr/>
        </p:nvGrpSpPr>
        <p:grpSpPr>
          <a:xfrm>
            <a:off x="5912319" y="1080435"/>
            <a:ext cx="2333936" cy="4697130"/>
            <a:chOff x="5925600" y="1080435"/>
            <a:chExt cx="2333936" cy="4697130"/>
          </a:xfrm>
        </p:grpSpPr>
        <p:sp>
          <p:nvSpPr>
            <p:cNvPr id="41" name="Title 1">
              <a:extLst>
                <a:ext uri="{FF2B5EF4-FFF2-40B4-BE49-F238E27FC236}">
                  <a16:creationId xmlns:a16="http://schemas.microsoft.com/office/drawing/2014/main" id="{872CEFE1-D3CB-FCCB-97F2-236CAAADDDB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b="1" dirty="0">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DE102B5F-10C6-24AC-E808-EDCC28D7D6A6}"/>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BC481276-59DE-FE94-9BB2-E801FD865189}"/>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1825387"/>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1782148" y="4426356"/>
            <a:ext cx="354628"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1762986"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b="1" dirty="0">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3431117" y="3353563"/>
            <a:ext cx="72892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3382319"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PCPR2</a:t>
              </a:r>
              <a:endParaRPr lang="en-US" sz="20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6125779" y="4206787"/>
            <a:ext cx="72984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 name="Scaling Sel">
            <a:extLst>
              <a:ext uri="{FF2B5EF4-FFF2-40B4-BE49-F238E27FC236}">
                <a16:creationId xmlns:a16="http://schemas.microsoft.com/office/drawing/2014/main" id="{F2A9CC69-566D-E7BF-57D2-90B765BBF670}"/>
              </a:ext>
            </a:extLst>
          </p:cNvPr>
          <p:cNvSpPr/>
          <p:nvPr/>
        </p:nvSpPr>
        <p:spPr>
          <a:xfrm>
            <a:off x="10605361" y="2500197"/>
            <a:ext cx="780189"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4F88E8B-96A8-8196-11F8-20CF95700B0B}"/>
              </a:ext>
            </a:extLst>
          </p:cNvPr>
          <p:cNvGrpSpPr/>
          <p:nvPr/>
        </p:nvGrpSpPr>
        <p:grpSpPr>
          <a:xfrm>
            <a:off x="10616783" y="1080435"/>
            <a:ext cx="1427179" cy="4697129"/>
            <a:chOff x="10616783" y="1080435"/>
            <a:chExt cx="1427179" cy="4697129"/>
          </a:xfrm>
        </p:grpSpPr>
        <p:sp>
          <p:nvSpPr>
            <p:cNvPr id="25" name="Title 1">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b="1" dirty="0">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
        <p:nvSpPr>
          <p:cNvPr id="4" name="Transformation Sel">
            <a:extLst>
              <a:ext uri="{FF2B5EF4-FFF2-40B4-BE49-F238E27FC236}">
                <a16:creationId xmlns:a16="http://schemas.microsoft.com/office/drawing/2014/main" id="{8026C6AE-21B1-9877-A817-45BBFC71269E}"/>
              </a:ext>
            </a:extLst>
          </p:cNvPr>
          <p:cNvSpPr/>
          <p:nvPr/>
        </p:nvSpPr>
        <p:spPr>
          <a:xfrm>
            <a:off x="8405101" y="2925289"/>
            <a:ext cx="5198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8391985"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b="1" dirty="0">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endParaRPr lang="en-US" sz="1400" b="1" dirty="0">
                <a:latin typeface="Chakra Petch" panose="00000500000000000000" pitchFamily="2" charset="-34"/>
                <a:cs typeface="Chakra Petch" panose="00000500000000000000" pitchFamily="2" charset="-34"/>
              </a:endParaRP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9" name="Group 38">
            <a:extLst>
              <a:ext uri="{FF2B5EF4-FFF2-40B4-BE49-F238E27FC236}">
                <a16:creationId xmlns:a16="http://schemas.microsoft.com/office/drawing/2014/main" id="{36E6151E-2AEA-4397-E772-825A02CD86DD}"/>
              </a:ext>
            </a:extLst>
          </p:cNvPr>
          <p:cNvGrpSpPr/>
          <p:nvPr/>
        </p:nvGrpSpPr>
        <p:grpSpPr>
          <a:xfrm>
            <a:off x="5912319" y="1080435"/>
            <a:ext cx="2333936" cy="4697130"/>
            <a:chOff x="5925600" y="1080435"/>
            <a:chExt cx="2333936" cy="4697130"/>
          </a:xfrm>
        </p:grpSpPr>
        <p:sp>
          <p:nvSpPr>
            <p:cNvPr id="40" name="Title 1">
              <a:extLst>
                <a:ext uri="{FF2B5EF4-FFF2-40B4-BE49-F238E27FC236}">
                  <a16:creationId xmlns:a16="http://schemas.microsoft.com/office/drawing/2014/main" id="{E6EC41E6-3264-8C54-A5F2-E0B29B72F62F}"/>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b="1" dirty="0">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1" name="Title 1">
              <a:extLst>
                <a:ext uri="{FF2B5EF4-FFF2-40B4-BE49-F238E27FC236}">
                  <a16:creationId xmlns:a16="http://schemas.microsoft.com/office/drawing/2014/main" id="{3BDA9130-FAF2-D34A-B4AC-E528E9F5623B}"/>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2" name="Straight Connector 41">
              <a:extLst>
                <a:ext uri="{FF2B5EF4-FFF2-40B4-BE49-F238E27FC236}">
                  <a16:creationId xmlns:a16="http://schemas.microsoft.com/office/drawing/2014/main" id="{527B3A92-901F-DFB9-E861-D61262EBE278}"/>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1491149"/>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27095" y="2971800"/>
            <a:ext cx="914400" cy="914400"/>
          </a:xfrm>
          <a:prstGeom prst="rect">
            <a:avLst/>
          </a:prstGeom>
        </p:spPr>
      </p:pic>
    </p:spTree>
    <p:extLst>
      <p:ext uri="{BB962C8B-B14F-4D97-AF65-F5344CB8AC3E}">
        <p14:creationId xmlns:p14="http://schemas.microsoft.com/office/powerpoint/2010/main" val="507141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5976" y="2548805"/>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2035" y="3444155"/>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6435" y="3444155"/>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250376" y="2548805"/>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32942" y="300723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96000" y="2175488"/>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V="1">
            <a:off x="6114991" y="2936370"/>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41624" y="2986955"/>
            <a:ext cx="914400" cy="914400"/>
          </a:xfrm>
          <a:prstGeom prst="rect">
            <a:avLst/>
          </a:prstGeom>
        </p:spPr>
      </p:pic>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87408" y="3007230"/>
            <a:ext cx="914400" cy="914400"/>
          </a:xfrm>
          <a:prstGeom prst="rect">
            <a:avLst/>
          </a:prstGeom>
        </p:spPr>
      </p:pic>
      <p:pic>
        <p:nvPicPr>
          <p:cNvPr id="20" name="Graphic 19" descr="Workflow with solid fill">
            <a:extLst>
              <a:ext uri="{FF2B5EF4-FFF2-40B4-BE49-F238E27FC236}">
                <a16:creationId xmlns:a16="http://schemas.microsoft.com/office/drawing/2014/main" id="{81294A6B-E4B2-0E7A-4E26-636400D7001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4116" y="3921630"/>
            <a:ext cx="914400" cy="914400"/>
          </a:xfrm>
          <a:prstGeom prst="rect">
            <a:avLst/>
          </a:prstGeom>
        </p:spPr>
      </p:pic>
      <p:pic>
        <p:nvPicPr>
          <p:cNvPr id="23" name="Graphic 22" descr="Workflow outline">
            <a:extLst>
              <a:ext uri="{FF2B5EF4-FFF2-40B4-BE49-F238E27FC236}">
                <a16:creationId xmlns:a16="http://schemas.microsoft.com/office/drawing/2014/main" id="{C16B3F13-40B7-DD31-3907-745B33B3DA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41624" y="2021970"/>
            <a:ext cx="914400" cy="914400"/>
          </a:xfrm>
          <a:prstGeom prst="rect">
            <a:avLst/>
          </a:prstGeom>
        </p:spPr>
      </p:pic>
      <p:pic>
        <p:nvPicPr>
          <p:cNvPr id="24" name="Graphic 23" descr="Arrow Right with solid fill">
            <a:extLst>
              <a:ext uri="{FF2B5EF4-FFF2-40B4-BE49-F238E27FC236}">
                <a16:creationId xmlns:a16="http://schemas.microsoft.com/office/drawing/2014/main" id="{25DC9EEF-7D83-936B-5322-254FF31D149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45762" y="3007230"/>
            <a:ext cx="914400" cy="914400"/>
          </a:xfrm>
          <a:prstGeom prst="rect">
            <a:avLst/>
          </a:prstGeom>
        </p:spPr>
      </p:pic>
      <p:pic>
        <p:nvPicPr>
          <p:cNvPr id="25" name="Graphic 24" descr="Arrow Right with solid fill">
            <a:extLst>
              <a:ext uri="{FF2B5EF4-FFF2-40B4-BE49-F238E27FC236}">
                <a16:creationId xmlns:a16="http://schemas.microsoft.com/office/drawing/2014/main" id="{E0B76DE8-2B2E-A62E-CBC9-A0634A7F3AF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20337804">
            <a:off x="7893578" y="2415158"/>
            <a:ext cx="914400" cy="914400"/>
          </a:xfrm>
          <a:prstGeom prst="rect">
            <a:avLst/>
          </a:prstGeom>
        </p:spPr>
      </p:pic>
      <p:pic>
        <p:nvPicPr>
          <p:cNvPr id="28" name="Graphic 27" descr="Arrow Right with solid fill">
            <a:extLst>
              <a:ext uri="{FF2B5EF4-FFF2-40B4-BE49-F238E27FC236}">
                <a16:creationId xmlns:a16="http://schemas.microsoft.com/office/drawing/2014/main" id="{BE1C8EEB-94A5-D6B2-84E6-1B5A75C61E1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706250">
            <a:off x="7864959" y="3696617"/>
            <a:ext cx="914400" cy="914400"/>
          </a:xfrm>
          <a:prstGeom prst="rect">
            <a:avLst/>
          </a:prstGeom>
        </p:spPr>
      </p:pic>
      <p:pic>
        <p:nvPicPr>
          <p:cNvPr id="3" name="Graphic 4" descr="Acquisition with solid fill">
            <a:extLst>
              <a:ext uri="{FF2B5EF4-FFF2-40B4-BE49-F238E27FC236}">
                <a16:creationId xmlns:a16="http://schemas.microsoft.com/office/drawing/2014/main" id="{61DA7F82-01FC-EB45-9D2D-72CBD8D75E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V="1">
            <a:off x="4267200" y="2936370"/>
            <a:ext cx="914400" cy="914400"/>
          </a:xfrm>
          <a:prstGeom prst="rect">
            <a:avLst/>
          </a:prstGeom>
        </p:spPr>
      </p:pic>
      <p:pic>
        <p:nvPicPr>
          <p:cNvPr id="7" name="Graphic 21" descr="Database outline">
            <a:extLst>
              <a:ext uri="{FF2B5EF4-FFF2-40B4-BE49-F238E27FC236}">
                <a16:creationId xmlns:a16="http://schemas.microsoft.com/office/drawing/2014/main" id="{81AF68C6-56F3-991B-B0F4-9CDDA4D845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9551" y="2175488"/>
            <a:ext cx="914400" cy="914400"/>
          </a:xfrm>
          <a:prstGeom prst="rect">
            <a:avLst/>
          </a:prstGeom>
        </p:spPr>
      </p:pic>
    </p:spTree>
    <p:custDataLst>
      <p:tags r:id="rId1"/>
    </p:custDataLst>
    <p:extLst>
      <p:ext uri="{BB962C8B-B14F-4D97-AF65-F5344CB8AC3E}">
        <p14:creationId xmlns:p14="http://schemas.microsoft.com/office/powerpoint/2010/main" val="984180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942" y="1301312"/>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942" y="3293249"/>
            <a:ext cx="914400" cy="914400"/>
          </a:xfrm>
          <a:prstGeom prst="rect">
            <a:avLst/>
          </a:prstGeom>
        </p:spPr>
      </p:pic>
      <p:sp>
        <p:nvSpPr>
          <p:cNvPr id="12" name="Title 1">
            <a:extLst>
              <a:ext uri="{FF2B5EF4-FFF2-40B4-BE49-F238E27FC236}">
                <a16:creationId xmlns:a16="http://schemas.microsoft.com/office/drawing/2014/main" id="{977719BC-3E22-F37C-0FF8-E0D42E7650BB}"/>
              </a:ext>
            </a:extLst>
          </p:cNvPr>
          <p:cNvSpPr txBox="1">
            <a:spLocks/>
          </p:cNvSpPr>
          <p:nvPr/>
        </p:nvSpPr>
        <p:spPr>
          <a:xfrm>
            <a:off x="1838325" y="1430621"/>
            <a:ext cx="1314450" cy="655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Chakra Petch" panose="00000500000000000000" pitchFamily="2" charset="-34"/>
                <a:cs typeface="Chakra Petch" panose="00000500000000000000" pitchFamily="2" charset="-34"/>
              </a:rPr>
              <a:t>20 years</a:t>
            </a:r>
          </a:p>
        </p:txBody>
      </p:sp>
      <p:sp>
        <p:nvSpPr>
          <p:cNvPr id="17" name="Title 1">
            <a:extLst>
              <a:ext uri="{FF2B5EF4-FFF2-40B4-BE49-F238E27FC236}">
                <a16:creationId xmlns:a16="http://schemas.microsoft.com/office/drawing/2014/main" id="{BDCF077B-F9BA-126A-E0EF-872B65794A8A}"/>
              </a:ext>
            </a:extLst>
          </p:cNvPr>
          <p:cNvSpPr txBox="1">
            <a:spLocks/>
          </p:cNvSpPr>
          <p:nvPr/>
        </p:nvSpPr>
        <p:spPr>
          <a:xfrm>
            <a:off x="3396757" y="1430621"/>
            <a:ext cx="7764579" cy="655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Chakra Petch" panose="00000500000000000000" pitchFamily="2" charset="-34"/>
                <a:cs typeface="Chakra Petch" panose="00000500000000000000" pitchFamily="2" charset="-34"/>
              </a:rPr>
              <a:t>“metabolomics”, “nutrimetabolomics”, “targeted metabolomics”, “preprocessing”, “pretreatment”, “pipeline”</a:t>
            </a:r>
          </a:p>
        </p:txBody>
      </p:sp>
      <p:sp>
        <p:nvSpPr>
          <p:cNvPr id="24" name="TextBox 23">
            <a:extLst>
              <a:ext uri="{FF2B5EF4-FFF2-40B4-BE49-F238E27FC236}">
                <a16:creationId xmlns:a16="http://schemas.microsoft.com/office/drawing/2014/main" id="{48CD4750-D171-A18F-BA1C-A8AE6EF99737}"/>
              </a:ext>
            </a:extLst>
          </p:cNvPr>
          <p:cNvSpPr txBox="1"/>
          <p:nvPr/>
        </p:nvSpPr>
        <p:spPr>
          <a:xfrm>
            <a:off x="3230070" y="3086855"/>
            <a:ext cx="6205536" cy="600164"/>
          </a:xfrm>
          <a:prstGeom prst="rect">
            <a:avLst/>
          </a:prstGeom>
          <a:noFill/>
        </p:spPr>
        <p:txBody>
          <a:bodyPr wrap="square">
            <a:spAutoFit/>
          </a:bodyPr>
          <a:lstStyle/>
          <a:p>
            <a:r>
              <a:rPr lang="en-US" sz="1100" dirty="0">
                <a:solidFill>
                  <a:schemeClr val="bg1"/>
                </a:solidFill>
                <a:latin typeface="Chakra Petch" panose="00000500000000000000" pitchFamily="2" charset="-34"/>
                <a:cs typeface="Chakra Petch" panose="00000500000000000000" pitchFamily="2" charset="-34"/>
              </a:rPr>
              <a:t>Kirwan, J. A., Weber, R. J. M., Broadhurst, D. I. &amp; </a:t>
            </a:r>
            <a:r>
              <a:rPr lang="en-US" sz="1100" dirty="0" err="1">
                <a:solidFill>
                  <a:schemeClr val="bg1"/>
                </a:solidFill>
                <a:latin typeface="Chakra Petch" panose="00000500000000000000" pitchFamily="2" charset="-34"/>
                <a:cs typeface="Chakra Petch" panose="00000500000000000000" pitchFamily="2" charset="-34"/>
              </a:rPr>
              <a:t>Viant</a:t>
            </a:r>
            <a:r>
              <a:rPr lang="en-US" sz="1100" dirty="0">
                <a:solidFill>
                  <a:schemeClr val="bg1"/>
                </a:solidFill>
                <a:latin typeface="Chakra Petch" panose="00000500000000000000" pitchFamily="2" charset="-34"/>
                <a:cs typeface="Chakra Petch" panose="00000500000000000000" pitchFamily="2" charset="-34"/>
              </a:rPr>
              <a:t>, M. R. Direct Infusion </a:t>
            </a:r>
            <a:r>
              <a:rPr lang="en-US" sz="1100" dirty="0" err="1">
                <a:solidFill>
                  <a:schemeClr val="bg1"/>
                </a:solidFill>
                <a:latin typeface="Chakra Petch" panose="00000500000000000000" pitchFamily="2" charset="-34"/>
                <a:cs typeface="Chakra Petch" panose="00000500000000000000" pitchFamily="2" charset="-34"/>
              </a:rPr>
              <a:t>MassSpectrometry</a:t>
            </a:r>
            <a:r>
              <a:rPr lang="en-US" sz="1100" dirty="0">
                <a:solidFill>
                  <a:schemeClr val="bg1"/>
                </a:solidFill>
                <a:latin typeface="Chakra Petch" panose="00000500000000000000" pitchFamily="2" charset="-34"/>
                <a:cs typeface="Chakra Petch" panose="00000500000000000000" pitchFamily="2" charset="-34"/>
              </a:rPr>
              <a:t> Metabolomics Dataset: A Benchmark for Data Processing and </a:t>
            </a:r>
            <a:r>
              <a:rPr lang="en-US" sz="1100" dirty="0" err="1">
                <a:solidFill>
                  <a:schemeClr val="bg1"/>
                </a:solidFill>
                <a:latin typeface="Chakra Petch" panose="00000500000000000000" pitchFamily="2" charset="-34"/>
                <a:cs typeface="Chakra Petch" panose="00000500000000000000" pitchFamily="2" charset="-34"/>
              </a:rPr>
              <a:t>QualityControl</a:t>
            </a:r>
            <a:r>
              <a:rPr lang="en-US" sz="1100" dirty="0">
                <a:solidFill>
                  <a:schemeClr val="bg1"/>
                </a:solidFill>
                <a:latin typeface="Chakra Petch" panose="00000500000000000000" pitchFamily="2" charset="-34"/>
                <a:cs typeface="Chakra Petch" panose="00000500000000000000" pitchFamily="2" charset="-34"/>
              </a:rPr>
              <a:t>. Scientific Data 1, 140012. ISSN: 2052‑4463 (June 10, 2014)</a:t>
            </a:r>
          </a:p>
        </p:txBody>
      </p:sp>
      <p:sp>
        <p:nvSpPr>
          <p:cNvPr id="30" name="TextBox 29">
            <a:extLst>
              <a:ext uri="{FF2B5EF4-FFF2-40B4-BE49-F238E27FC236}">
                <a16:creationId xmlns:a16="http://schemas.microsoft.com/office/drawing/2014/main" id="{54B27FC7-3F96-F7EF-4EC4-1107A0572B53}"/>
              </a:ext>
            </a:extLst>
          </p:cNvPr>
          <p:cNvSpPr txBox="1"/>
          <p:nvPr/>
        </p:nvSpPr>
        <p:spPr>
          <a:xfrm>
            <a:off x="3230070" y="3981493"/>
            <a:ext cx="6205536" cy="430887"/>
          </a:xfrm>
          <a:prstGeom prst="rect">
            <a:avLst/>
          </a:prstGeom>
          <a:noFill/>
        </p:spPr>
        <p:txBody>
          <a:bodyPr wrap="square">
            <a:spAutoFit/>
          </a:bodyPr>
          <a:lstStyle/>
          <a:p>
            <a:r>
              <a:rPr lang="en-US" sz="1100" dirty="0">
                <a:solidFill>
                  <a:schemeClr val="bg1"/>
                </a:solidFill>
                <a:latin typeface="Chakra Petch" panose="00000500000000000000" pitchFamily="2" charset="-34"/>
                <a:cs typeface="Chakra Petch" panose="00000500000000000000" pitchFamily="2" charset="-34"/>
              </a:rPr>
              <a:t>Zhu, J. et al. Colorectal Cancer Detection Using Targeted Serum Metabolic Profiling. Jour‑</a:t>
            </a:r>
            <a:r>
              <a:rPr lang="en-US" sz="1100" dirty="0" err="1">
                <a:solidFill>
                  <a:schemeClr val="bg1"/>
                </a:solidFill>
                <a:latin typeface="Chakra Petch" panose="00000500000000000000" pitchFamily="2" charset="-34"/>
                <a:cs typeface="Chakra Petch" panose="00000500000000000000" pitchFamily="2" charset="-34"/>
              </a:rPr>
              <a:t>nal</a:t>
            </a:r>
            <a:r>
              <a:rPr lang="en-US" sz="1100" dirty="0">
                <a:solidFill>
                  <a:schemeClr val="bg1"/>
                </a:solidFill>
                <a:latin typeface="Chakra Petch" panose="00000500000000000000" pitchFamily="2" charset="-34"/>
                <a:cs typeface="Chakra Petch" panose="00000500000000000000" pitchFamily="2" charset="-34"/>
              </a:rPr>
              <a:t> of Proteome Research 13, 4120–4130. ISSN: 1535‑3907. </a:t>
            </a:r>
            <a:r>
              <a:rPr lang="en-US" sz="1100" dirty="0" err="1">
                <a:solidFill>
                  <a:schemeClr val="bg1"/>
                </a:solidFill>
                <a:latin typeface="Chakra Petch" panose="00000500000000000000" pitchFamily="2" charset="-34"/>
                <a:cs typeface="Chakra Petch" panose="00000500000000000000" pitchFamily="2" charset="-34"/>
              </a:rPr>
              <a:t>pmid</a:t>
            </a:r>
            <a:r>
              <a:rPr lang="en-US" sz="1100" dirty="0">
                <a:solidFill>
                  <a:schemeClr val="bg1"/>
                </a:solidFill>
                <a:latin typeface="Chakra Petch" panose="00000500000000000000" pitchFamily="2" charset="-34"/>
                <a:cs typeface="Chakra Petch" panose="00000500000000000000" pitchFamily="2" charset="-34"/>
              </a:rPr>
              <a:t>: 25126899 (Sept. 5, 2014).</a:t>
            </a:r>
            <a:endParaRPr lang="en-US" sz="1100" dirty="0"/>
          </a:p>
        </p:txBody>
      </p:sp>
      <p:sp>
        <p:nvSpPr>
          <p:cNvPr id="33" name="TextBox 32">
            <a:extLst>
              <a:ext uri="{FF2B5EF4-FFF2-40B4-BE49-F238E27FC236}">
                <a16:creationId xmlns:a16="http://schemas.microsoft.com/office/drawing/2014/main" id="{E50EE37B-4F4B-27D5-FB95-0AB7C904A042}"/>
              </a:ext>
            </a:extLst>
          </p:cNvPr>
          <p:cNvSpPr txBox="1"/>
          <p:nvPr/>
        </p:nvSpPr>
        <p:spPr>
          <a:xfrm>
            <a:off x="1785933" y="3202271"/>
            <a:ext cx="1558432" cy="369332"/>
          </a:xfrm>
          <a:prstGeom prst="rect">
            <a:avLst/>
          </a:prstGeom>
          <a:noFill/>
        </p:spPr>
        <p:txBody>
          <a:bodyPr wrap="square">
            <a:spAutoFit/>
          </a:bodyPr>
          <a:lstStyle/>
          <a:p>
            <a:pPr marL="1257300" indent="-1257300"/>
            <a:r>
              <a:rPr lang="en-US" sz="1800" b="1" dirty="0">
                <a:solidFill>
                  <a:schemeClr val="bg1"/>
                </a:solidFill>
                <a:latin typeface="Chakra Petch" panose="00000500000000000000" pitchFamily="2" charset="-34"/>
                <a:cs typeface="Chakra Petch" panose="00000500000000000000" pitchFamily="2" charset="-34"/>
              </a:rPr>
              <a:t>MTBLS79:</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35" name="TextBox 34">
            <a:extLst>
              <a:ext uri="{FF2B5EF4-FFF2-40B4-BE49-F238E27FC236}">
                <a16:creationId xmlns:a16="http://schemas.microsoft.com/office/drawing/2014/main" id="{9FCAFB24-1D35-453B-D313-2EE93440BDE9}"/>
              </a:ext>
            </a:extLst>
          </p:cNvPr>
          <p:cNvSpPr txBox="1"/>
          <p:nvPr/>
        </p:nvSpPr>
        <p:spPr>
          <a:xfrm>
            <a:off x="1785933" y="4012271"/>
            <a:ext cx="1558433" cy="369332"/>
          </a:xfrm>
          <a:prstGeom prst="rect">
            <a:avLst/>
          </a:prstGeom>
          <a:noFill/>
        </p:spPr>
        <p:txBody>
          <a:bodyPr wrap="square">
            <a:spAutoFit/>
          </a:bodyPr>
          <a:lstStyle/>
          <a:p>
            <a:r>
              <a:rPr lang="en-US" sz="1800" b="1" dirty="0">
                <a:solidFill>
                  <a:schemeClr val="bg1"/>
                </a:solidFill>
                <a:latin typeface="Chakra Petch" panose="00000500000000000000" pitchFamily="2" charset="-34"/>
                <a:cs typeface="Chakra Petch" panose="00000500000000000000" pitchFamily="2" charset="-34"/>
              </a:rPr>
              <a:t>ST000284:</a:t>
            </a:r>
            <a:endParaRPr lang="en-US" dirty="0"/>
          </a:p>
        </p:txBody>
      </p:sp>
      <p:pic>
        <p:nvPicPr>
          <p:cNvPr id="36" name="Graphic 35" descr="Web design outline">
            <a:extLst>
              <a:ext uri="{FF2B5EF4-FFF2-40B4-BE49-F238E27FC236}">
                <a16:creationId xmlns:a16="http://schemas.microsoft.com/office/drawing/2014/main" id="{1219B597-DE2B-703D-7521-E1B5E537FF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942" y="5264099"/>
            <a:ext cx="914400" cy="914400"/>
          </a:xfrm>
          <a:prstGeom prst="rect">
            <a:avLst/>
          </a:prstGeom>
        </p:spPr>
      </p:pic>
      <p:pic>
        <p:nvPicPr>
          <p:cNvPr id="37" name="Graphic 36">
            <a:extLst>
              <a:ext uri="{FF2B5EF4-FFF2-40B4-BE49-F238E27FC236}">
                <a16:creationId xmlns:a16="http://schemas.microsoft.com/office/drawing/2014/main" id="{BBB9AA29-C5FB-3847-63C0-976B33F9A2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7377" y="5347816"/>
            <a:ext cx="990796" cy="746966"/>
          </a:xfrm>
          <a:prstGeom prst="rect">
            <a:avLst/>
          </a:prstGeom>
        </p:spPr>
      </p:pic>
      <p:pic>
        <p:nvPicPr>
          <p:cNvPr id="38" name="Picture 37" descr="A blue circle with a white letter r&#10;&#10;Description automatically generated">
            <a:extLst>
              <a:ext uri="{FF2B5EF4-FFF2-40B4-BE49-F238E27FC236}">
                <a16:creationId xmlns:a16="http://schemas.microsoft.com/office/drawing/2014/main" id="{0F87A443-A7E2-7AB6-47DD-28B705D7F7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0807" y="5347817"/>
            <a:ext cx="746364" cy="746964"/>
          </a:xfrm>
          <a:prstGeom prst="rect">
            <a:avLst/>
          </a:prstGeom>
        </p:spPr>
      </p:pic>
      <p:pic>
        <p:nvPicPr>
          <p:cNvPr id="39" name="Picture 38" descr="A logo of a company&#10;&#10;Description automatically generated">
            <a:extLst>
              <a:ext uri="{FF2B5EF4-FFF2-40B4-BE49-F238E27FC236}">
                <a16:creationId xmlns:a16="http://schemas.microsoft.com/office/drawing/2014/main" id="{77B4C6D2-107D-E264-55BA-52F9DC92CF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9805" y="5072515"/>
            <a:ext cx="1124408" cy="1297567"/>
          </a:xfrm>
          <a:prstGeom prst="rect">
            <a:avLst/>
          </a:prstGeom>
        </p:spPr>
      </p:pic>
      <p:pic>
        <p:nvPicPr>
          <p:cNvPr id="41" name="Picture 40" descr="A logo for a company&#10;&#10;Description automatically generated">
            <a:extLst>
              <a:ext uri="{FF2B5EF4-FFF2-40B4-BE49-F238E27FC236}">
                <a16:creationId xmlns:a16="http://schemas.microsoft.com/office/drawing/2014/main" id="{94AA8A2B-76F8-B345-3087-BAF857117F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9989" y="5072515"/>
            <a:ext cx="1124408" cy="1297566"/>
          </a:xfrm>
          <a:prstGeom prst="rect">
            <a:avLst/>
          </a:prstGeom>
        </p:spPr>
      </p:pic>
      <p:pic>
        <p:nvPicPr>
          <p:cNvPr id="3" name="Graphic 2" descr="Crane outline">
            <a:extLst>
              <a:ext uri="{FF2B5EF4-FFF2-40B4-BE49-F238E27FC236}">
                <a16:creationId xmlns:a16="http://schemas.microsoft.com/office/drawing/2014/main" id="{F373F271-2FB4-BB8A-8EB9-29269DCBCA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0749" y="5264098"/>
            <a:ext cx="914400" cy="914400"/>
          </a:xfrm>
          <a:prstGeom prst="rect">
            <a:avLst/>
          </a:prstGeom>
        </p:spPr>
      </p:pic>
    </p:spTree>
    <p:extLst>
      <p:ext uri="{BB962C8B-B14F-4D97-AF65-F5344CB8AC3E}">
        <p14:creationId xmlns:p14="http://schemas.microsoft.com/office/powerpoint/2010/main" val="2346015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graphicFrame>
        <p:nvGraphicFramePr>
          <p:cNvPr id="16" name="Table 15">
            <a:extLst>
              <a:ext uri="{FF2B5EF4-FFF2-40B4-BE49-F238E27FC236}">
                <a16:creationId xmlns:a16="http://schemas.microsoft.com/office/drawing/2014/main" id="{F9EB63C2-B80F-A3CC-8963-D58CD277DDC1}"/>
              </a:ext>
            </a:extLst>
          </p:cNvPr>
          <p:cNvGraphicFramePr>
            <a:graphicFrameLocks noGrp="1"/>
          </p:cNvGraphicFramePr>
          <p:nvPr>
            <p:extLst>
              <p:ext uri="{D42A27DB-BD31-4B8C-83A1-F6EECF244321}">
                <p14:modId xmlns:p14="http://schemas.microsoft.com/office/powerpoint/2010/main" val="1489607208"/>
              </p:ext>
            </p:extLst>
          </p:nvPr>
        </p:nvGraphicFramePr>
        <p:xfrm>
          <a:off x="836438" y="822959"/>
          <a:ext cx="3108960" cy="5516880"/>
        </p:xfrm>
        <a:graphic>
          <a:graphicData uri="http://schemas.openxmlformats.org/drawingml/2006/table">
            <a:tbl>
              <a:tblPr firstRow="1" bandRow="1">
                <a:tableStyleId>{073A0DAA-6AF3-43AB-8588-CEC1D06C72B9}</a:tableStyleId>
              </a:tblPr>
              <a:tblGrid>
                <a:gridCol w="1554480">
                  <a:extLst>
                    <a:ext uri="{9D8B030D-6E8A-4147-A177-3AD203B41FA5}">
                      <a16:colId xmlns:a16="http://schemas.microsoft.com/office/drawing/2014/main" val="3878798706"/>
                    </a:ext>
                  </a:extLst>
                </a:gridCol>
                <a:gridCol w="1554480">
                  <a:extLst>
                    <a:ext uri="{9D8B030D-6E8A-4147-A177-3AD203B41FA5}">
                      <a16:colId xmlns:a16="http://schemas.microsoft.com/office/drawing/2014/main" val="439946706"/>
                    </a:ext>
                  </a:extLst>
                </a:gridCol>
              </a:tblGrid>
              <a:tr h="0">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Package</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Version</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289573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BiocFileCache</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2.10.2</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701382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BiocStyle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01869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caret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45994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ComplexHeatmap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442396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cowplot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035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crew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52851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data.table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080723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dplyr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000981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63269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fst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848728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ggforce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164245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ggplot2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471337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gridExtra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653461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HotellingEllipse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08234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1.76.0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100946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imputeLCMD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244250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knitr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814363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limma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42685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MetaboAnalystR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455929"/>
                  </a:ext>
                </a:extLst>
              </a:tr>
            </a:tbl>
          </a:graphicData>
        </a:graphic>
      </p:graphicFrame>
      <p:graphicFrame>
        <p:nvGraphicFramePr>
          <p:cNvPr id="18" name="Table 17">
            <a:extLst>
              <a:ext uri="{FF2B5EF4-FFF2-40B4-BE49-F238E27FC236}">
                <a16:creationId xmlns:a16="http://schemas.microsoft.com/office/drawing/2014/main" id="{5E13269D-D950-5B40-0CBA-AA041466694C}"/>
              </a:ext>
            </a:extLst>
          </p:cNvPr>
          <p:cNvGraphicFramePr>
            <a:graphicFrameLocks noGrp="1"/>
          </p:cNvGraphicFramePr>
          <p:nvPr>
            <p:extLst>
              <p:ext uri="{D42A27DB-BD31-4B8C-83A1-F6EECF244321}">
                <p14:modId xmlns:p14="http://schemas.microsoft.com/office/powerpoint/2010/main" val="3396209185"/>
              </p:ext>
            </p:extLst>
          </p:nvPr>
        </p:nvGraphicFramePr>
        <p:xfrm>
          <a:off x="3942223" y="822959"/>
          <a:ext cx="3749198" cy="551688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3599444905"/>
                    </a:ext>
                  </a:extLst>
                </a:gridCol>
                <a:gridCol w="1874599">
                  <a:extLst>
                    <a:ext uri="{9D8B030D-6E8A-4147-A177-3AD203B41FA5}">
                      <a16:colId xmlns:a16="http://schemas.microsoft.com/office/drawing/2014/main" val="1278040028"/>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1521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missForest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1.5</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612648"/>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openxlsx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4.2.5.2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7858920"/>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pcaMethods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1.94.0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550849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pcpr2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0.0.0.1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7798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pmp</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83001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purrr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1.0.2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95039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renv</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1.0.7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2032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reshape2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1.4.4</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512466"/>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rmarkdown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2.27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3922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ropls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0118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1.8.1.1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372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shinyFiles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64065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struct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7857734"/>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structToolbox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55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SummarizedExperiment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1.32.0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755999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sva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59748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tarchetypes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459523"/>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targets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1.7.0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676730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testthat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3.2.1.1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739833"/>
                  </a:ext>
                </a:extLst>
              </a:tr>
            </a:tbl>
          </a:graphicData>
        </a:graphic>
      </p:graphicFrame>
      <p:graphicFrame>
        <p:nvGraphicFramePr>
          <p:cNvPr id="19" name="Table 18">
            <a:extLst>
              <a:ext uri="{FF2B5EF4-FFF2-40B4-BE49-F238E27FC236}">
                <a16:creationId xmlns:a16="http://schemas.microsoft.com/office/drawing/2014/main" id="{2441724C-056A-EB32-F0B4-9F07C20A3BC0}"/>
              </a:ext>
            </a:extLst>
          </p:cNvPr>
          <p:cNvGraphicFramePr>
            <a:graphicFrameLocks noGrp="1"/>
          </p:cNvGraphicFramePr>
          <p:nvPr>
            <p:extLst>
              <p:ext uri="{D42A27DB-BD31-4B8C-83A1-F6EECF244321}">
                <p14:modId xmlns:p14="http://schemas.microsoft.com/office/powerpoint/2010/main" val="4246393609"/>
              </p:ext>
            </p:extLst>
          </p:nvPr>
        </p:nvGraphicFramePr>
        <p:xfrm>
          <a:off x="7675742" y="822959"/>
          <a:ext cx="3749198" cy="195072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432190498"/>
                    </a:ext>
                  </a:extLst>
                </a:gridCol>
                <a:gridCol w="1874599">
                  <a:extLst>
                    <a:ext uri="{9D8B030D-6E8A-4147-A177-3AD203B41FA5}">
                      <a16:colId xmlns:a16="http://schemas.microsoft.com/office/drawing/2014/main" val="3733259427"/>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062337"/>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tidyverse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164682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tinytex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0.51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12529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tools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4.3.3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41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usethis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2.2.3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34195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VIM</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6.2.2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4685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withr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514122"/>
                  </a:ext>
                </a:extLst>
              </a:tr>
            </a:tbl>
          </a:graphicData>
        </a:graphic>
      </p:graphicFrame>
      <p:pic>
        <p:nvPicPr>
          <p:cNvPr id="3" name="Graphic 2" descr="Crane outline">
            <a:extLst>
              <a:ext uri="{FF2B5EF4-FFF2-40B4-BE49-F238E27FC236}">
                <a16:creationId xmlns:a16="http://schemas.microsoft.com/office/drawing/2014/main" id="{C895004F-BB70-3537-52D2-ADDB8E60F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141" y="4251086"/>
            <a:ext cx="914400" cy="914400"/>
          </a:xfrm>
          <a:prstGeom prst="rect">
            <a:avLst/>
          </a:prstGeom>
        </p:spPr>
      </p:pic>
    </p:spTree>
    <p:extLst>
      <p:ext uri="{BB962C8B-B14F-4D97-AF65-F5344CB8AC3E}">
        <p14:creationId xmlns:p14="http://schemas.microsoft.com/office/powerpoint/2010/main" val="3559236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8" name="Title 1">
            <a:extLst>
              <a:ext uri="{FF2B5EF4-FFF2-40B4-BE49-F238E27FC236}">
                <a16:creationId xmlns:a16="http://schemas.microsoft.com/office/drawing/2014/main" id="{452E2B6B-6CCA-58B5-162B-90283561300A}"/>
              </a:ext>
            </a:extLst>
          </p:cNvPr>
          <p:cNvSpPr txBox="1">
            <a:spLocks/>
          </p:cNvSpPr>
          <p:nvPr/>
        </p:nvSpPr>
        <p:spPr>
          <a:xfrm>
            <a:off x="1537529" y="655783"/>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Targeted</a:t>
            </a:r>
          </a:p>
        </p:txBody>
      </p:sp>
      <p:sp>
        <p:nvSpPr>
          <p:cNvPr id="10" name="Title 1">
            <a:extLst>
              <a:ext uri="{FF2B5EF4-FFF2-40B4-BE49-F238E27FC236}">
                <a16:creationId xmlns:a16="http://schemas.microsoft.com/office/drawing/2014/main" id="{815DED31-D9CD-CD2C-51A9-348306B6C9B6}"/>
              </a:ext>
            </a:extLst>
          </p:cNvPr>
          <p:cNvSpPr txBox="1">
            <a:spLocks/>
          </p:cNvSpPr>
          <p:nvPr/>
        </p:nvSpPr>
        <p:spPr>
          <a:xfrm>
            <a:off x="6864764" y="655783"/>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Untargeted</a:t>
            </a:r>
          </a:p>
        </p:txBody>
      </p:sp>
      <p:pic>
        <p:nvPicPr>
          <p:cNvPr id="16" name="Graphic 15">
            <a:extLst>
              <a:ext uri="{FF2B5EF4-FFF2-40B4-BE49-F238E27FC236}">
                <a16:creationId xmlns:a16="http://schemas.microsoft.com/office/drawing/2014/main" id="{671D59C4-01F1-3C6E-4FCD-83501485A9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6046" y="2933549"/>
            <a:ext cx="4467142" cy="1943106"/>
          </a:xfrm>
          <a:prstGeom prst="rect">
            <a:avLst/>
          </a:prstGeom>
        </p:spPr>
      </p:pic>
      <p:pic>
        <p:nvPicPr>
          <p:cNvPr id="18" name="Graphic 17">
            <a:extLst>
              <a:ext uri="{FF2B5EF4-FFF2-40B4-BE49-F238E27FC236}">
                <a16:creationId xmlns:a16="http://schemas.microsoft.com/office/drawing/2014/main" id="{0160130F-4CA4-6A41-A7D6-B1276B75B2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8815" y="1981346"/>
            <a:ext cx="3047134" cy="3366654"/>
          </a:xfrm>
          <a:prstGeom prst="rect">
            <a:avLst/>
          </a:prstGeom>
        </p:spPr>
      </p:pic>
    </p:spTree>
    <p:extLst>
      <p:ext uri="{BB962C8B-B14F-4D97-AF65-F5344CB8AC3E}">
        <p14:creationId xmlns:p14="http://schemas.microsoft.com/office/powerpoint/2010/main" val="25835721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graphicFrame>
        <p:nvGraphicFramePr>
          <p:cNvPr id="10" name="Table 9">
            <a:extLst>
              <a:ext uri="{FF2B5EF4-FFF2-40B4-BE49-F238E27FC236}">
                <a16:creationId xmlns:a16="http://schemas.microsoft.com/office/drawing/2014/main" id="{0C37EBAB-CC70-3168-ADF9-F505FB10EA52}"/>
              </a:ext>
            </a:extLst>
          </p:cNvPr>
          <p:cNvGraphicFramePr>
            <a:graphicFrameLocks noGrp="1"/>
          </p:cNvGraphicFramePr>
          <p:nvPr>
            <p:extLst>
              <p:ext uri="{D42A27DB-BD31-4B8C-83A1-F6EECF244321}">
                <p14:modId xmlns:p14="http://schemas.microsoft.com/office/powerpoint/2010/main" val="2132739430"/>
              </p:ext>
            </p:extLst>
          </p:nvPr>
        </p:nvGraphicFramePr>
        <p:xfrm>
          <a:off x="836438" y="822959"/>
          <a:ext cx="3108960" cy="5516880"/>
        </p:xfrm>
        <a:graphic>
          <a:graphicData uri="http://schemas.openxmlformats.org/drawingml/2006/table">
            <a:tbl>
              <a:tblPr firstRow="1" bandRow="1">
                <a:tableStyleId>{073A0DAA-6AF3-43AB-8588-CEC1D06C72B9}</a:tableStyleId>
              </a:tblPr>
              <a:tblGrid>
                <a:gridCol w="1554480">
                  <a:extLst>
                    <a:ext uri="{9D8B030D-6E8A-4147-A177-3AD203B41FA5}">
                      <a16:colId xmlns:a16="http://schemas.microsoft.com/office/drawing/2014/main" val="3878798706"/>
                    </a:ext>
                  </a:extLst>
                </a:gridCol>
                <a:gridCol w="1554480">
                  <a:extLst>
                    <a:ext uri="{9D8B030D-6E8A-4147-A177-3AD203B41FA5}">
                      <a16:colId xmlns:a16="http://schemas.microsoft.com/office/drawing/2014/main" val="439946706"/>
                    </a:ext>
                  </a:extLst>
                </a:gridCol>
              </a:tblGrid>
              <a:tr h="0">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Package</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Version</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289573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BiocFileCache</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2.10.2</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701382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BiocStyle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01869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caret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45994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ComplexHeatmap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442396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cowplot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035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crew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52851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data.table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080723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dplyr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000981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63269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fst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848728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ggforce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164245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ggplot2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471337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gridExtra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653461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HotellingEllipse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08234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1.76.0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100946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imputeLCMD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244250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knitr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814363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limma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3.58.1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42685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MetaboAnalystR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455929"/>
                  </a:ext>
                </a:extLst>
              </a:tr>
            </a:tbl>
          </a:graphicData>
        </a:graphic>
      </p:graphicFrame>
      <p:graphicFrame>
        <p:nvGraphicFramePr>
          <p:cNvPr id="11" name="Table 10">
            <a:extLst>
              <a:ext uri="{FF2B5EF4-FFF2-40B4-BE49-F238E27FC236}">
                <a16:creationId xmlns:a16="http://schemas.microsoft.com/office/drawing/2014/main" id="{5D3E0BC4-3087-C4B2-6361-E123EB8E4040}"/>
              </a:ext>
            </a:extLst>
          </p:cNvPr>
          <p:cNvGraphicFramePr>
            <a:graphicFrameLocks noGrp="1"/>
          </p:cNvGraphicFramePr>
          <p:nvPr>
            <p:extLst>
              <p:ext uri="{D42A27DB-BD31-4B8C-83A1-F6EECF244321}">
                <p14:modId xmlns:p14="http://schemas.microsoft.com/office/powerpoint/2010/main" val="2055262057"/>
              </p:ext>
            </p:extLst>
          </p:nvPr>
        </p:nvGraphicFramePr>
        <p:xfrm>
          <a:off x="3942223" y="822959"/>
          <a:ext cx="3749198" cy="551688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3599444905"/>
                    </a:ext>
                  </a:extLst>
                </a:gridCol>
                <a:gridCol w="1874599">
                  <a:extLst>
                    <a:ext uri="{9D8B030D-6E8A-4147-A177-3AD203B41FA5}">
                      <a16:colId xmlns:a16="http://schemas.microsoft.com/office/drawing/2014/main" val="1278040028"/>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1521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missForest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1.5</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612648"/>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openxlsx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4.2.5.2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7858920"/>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pcaMethods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1.94.0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550849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pcpr2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0.0.0.1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7798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pmp</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83001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purrr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1.0.2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95039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renv</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1.0.7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2032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reshape2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1.4.4</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512466"/>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rmarkdown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2.27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3922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ropls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0118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1.8.1.1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372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shinyFiles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64065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struct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7857734"/>
                  </a:ext>
                </a:extLst>
              </a:tr>
              <a:tr h="0">
                <a:tc>
                  <a:txBody>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structToolbox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1.14.0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55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SummarizedExperiment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1.32.0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755999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sva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59748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tarchetypes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459523"/>
                  </a:ext>
                </a:extLst>
              </a:tr>
              <a:tr h="0">
                <a:tc>
                  <a:txBody>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targets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1.7.0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676730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testthat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3.2.1.1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739833"/>
                  </a:ext>
                </a:extLst>
              </a:tr>
            </a:tbl>
          </a:graphicData>
        </a:graphic>
      </p:graphicFrame>
      <p:graphicFrame>
        <p:nvGraphicFramePr>
          <p:cNvPr id="15" name="Table 14">
            <a:extLst>
              <a:ext uri="{FF2B5EF4-FFF2-40B4-BE49-F238E27FC236}">
                <a16:creationId xmlns:a16="http://schemas.microsoft.com/office/drawing/2014/main" id="{36B88924-92A2-B52D-16D6-53997EF44CA4}"/>
              </a:ext>
            </a:extLst>
          </p:cNvPr>
          <p:cNvGraphicFramePr>
            <a:graphicFrameLocks noGrp="1"/>
          </p:cNvGraphicFramePr>
          <p:nvPr>
            <p:extLst>
              <p:ext uri="{D42A27DB-BD31-4B8C-83A1-F6EECF244321}">
                <p14:modId xmlns:p14="http://schemas.microsoft.com/office/powerpoint/2010/main" val="156967648"/>
              </p:ext>
            </p:extLst>
          </p:nvPr>
        </p:nvGraphicFramePr>
        <p:xfrm>
          <a:off x="7675742" y="822959"/>
          <a:ext cx="3749198" cy="195072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432190498"/>
                    </a:ext>
                  </a:extLst>
                </a:gridCol>
                <a:gridCol w="1874599">
                  <a:extLst>
                    <a:ext uri="{9D8B030D-6E8A-4147-A177-3AD203B41FA5}">
                      <a16:colId xmlns:a16="http://schemas.microsoft.com/office/drawing/2014/main" val="3733259427"/>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062337"/>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tidyverse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164682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tinytex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0.51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12529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tools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4.3.3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41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usethis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2.2.3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34195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VIM</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6.2.2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4685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withr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514122"/>
                  </a:ext>
                </a:extLst>
              </a:tr>
            </a:tbl>
          </a:graphicData>
        </a:graphic>
      </p:graphicFrame>
      <p:sp>
        <p:nvSpPr>
          <p:cNvPr id="4" name="TextBox 3">
            <a:extLst>
              <a:ext uri="{FF2B5EF4-FFF2-40B4-BE49-F238E27FC236}">
                <a16:creationId xmlns:a16="http://schemas.microsoft.com/office/drawing/2014/main" id="{649EF556-CDE7-8704-7D68-D8108BEE057A}"/>
              </a:ext>
            </a:extLst>
          </p:cNvPr>
          <p:cNvSpPr txBox="1"/>
          <p:nvPr/>
        </p:nvSpPr>
        <p:spPr>
          <a:xfrm>
            <a:off x="3942224" y="4690546"/>
            <a:ext cx="1260808" cy="276999"/>
          </a:xfrm>
          <a:prstGeom prst="rect">
            <a:avLst/>
          </a:prstGeom>
          <a:noFill/>
        </p:spPr>
        <p:txBody>
          <a:bodyPr wrap="square">
            <a:spAutoFit/>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structToolbox</a:t>
            </a:r>
          </a:p>
        </p:txBody>
      </p:sp>
      <p:sp>
        <p:nvSpPr>
          <p:cNvPr id="6" name="TextBox 5">
            <a:extLst>
              <a:ext uri="{FF2B5EF4-FFF2-40B4-BE49-F238E27FC236}">
                <a16:creationId xmlns:a16="http://schemas.microsoft.com/office/drawing/2014/main" id="{FCC83AA4-883E-5899-C441-1DEB0FC46BBE}"/>
              </a:ext>
            </a:extLst>
          </p:cNvPr>
          <p:cNvSpPr txBox="1"/>
          <p:nvPr/>
        </p:nvSpPr>
        <p:spPr>
          <a:xfrm>
            <a:off x="3943255" y="5789792"/>
            <a:ext cx="812895" cy="276999"/>
          </a:xfrm>
          <a:prstGeom prst="rect">
            <a:avLst/>
          </a:prstGeom>
          <a:noFill/>
        </p:spPr>
        <p:txBody>
          <a:bodyPr wrap="square">
            <a:spAutoFit/>
          </a:bodyPr>
          <a:lstStyle/>
          <a:p>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targets</a:t>
            </a:r>
            <a:endParaRPr lang="en-US" sz="1200" dirty="0"/>
          </a:p>
        </p:txBody>
      </p:sp>
      <p:pic>
        <p:nvPicPr>
          <p:cNvPr id="5" name="Graphic 4" descr="Crane outline">
            <a:extLst>
              <a:ext uri="{FF2B5EF4-FFF2-40B4-BE49-F238E27FC236}">
                <a16:creationId xmlns:a16="http://schemas.microsoft.com/office/drawing/2014/main" id="{C05EAF50-1CEC-2F08-7BCF-55F0142237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141" y="4251086"/>
            <a:ext cx="914400" cy="914400"/>
          </a:xfrm>
          <a:prstGeom prst="rect">
            <a:avLst/>
          </a:prstGeom>
        </p:spPr>
      </p:pic>
    </p:spTree>
    <p:extLst>
      <p:ext uri="{BB962C8B-B14F-4D97-AF65-F5344CB8AC3E}">
        <p14:creationId xmlns:p14="http://schemas.microsoft.com/office/powerpoint/2010/main" val="3456023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0576" y="2393576"/>
            <a:ext cx="2070848" cy="2070848"/>
          </a:xfrm>
          <a:prstGeom prst="rect">
            <a:avLst/>
          </a:prstGeom>
        </p:spPr>
      </p:pic>
      <p:sp>
        <p:nvSpPr>
          <p:cNvPr id="5" name="Title">
            <a:extLst>
              <a:ext uri="{FF2B5EF4-FFF2-40B4-BE49-F238E27FC236}">
                <a16:creationId xmlns:a16="http://schemas.microsoft.com/office/drawing/2014/main" id="{9690ED8F-B601-5E9A-519B-21A35C82C23F}"/>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318534997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7281" y="2393576"/>
            <a:ext cx="2070848" cy="2070848"/>
          </a:xfrm>
          <a:prstGeom prst="rect">
            <a:avLst/>
          </a:prstGeom>
        </p:spPr>
      </p:pic>
      <p:sp>
        <p:nvSpPr>
          <p:cNvPr id="3" name="TextBox 2">
            <a:extLst>
              <a:ext uri="{FF2B5EF4-FFF2-40B4-BE49-F238E27FC236}">
                <a16:creationId xmlns:a16="http://schemas.microsoft.com/office/drawing/2014/main" id="{F7F0C786-C5B1-E720-91D6-CC5DDB5E6A3F}"/>
              </a:ext>
            </a:extLst>
          </p:cNvPr>
          <p:cNvSpPr txBox="1"/>
          <p:nvPr/>
        </p:nvSpPr>
        <p:spPr>
          <a:xfrm>
            <a:off x="5452439" y="2690336"/>
            <a:ext cx="726290" cy="1477328"/>
          </a:xfrm>
          <a:prstGeom prst="rect">
            <a:avLst/>
          </a:prstGeom>
          <a:noFill/>
        </p:spPr>
        <p:txBody>
          <a:bodyPr wrap="square" lIns="0" tIns="0" rIns="0" bIns="0" rtlCol="0">
            <a:spAutoFit/>
          </a:bodyPr>
          <a:lstStyle/>
          <a:p>
            <a:r>
              <a:rPr lang="en-US" sz="9600" dirty="0">
                <a:solidFill>
                  <a:schemeClr val="bg1"/>
                </a:solidFill>
              </a:rPr>
              <a:t>=</a:t>
            </a:r>
          </a:p>
        </p:txBody>
      </p:sp>
      <p:sp>
        <p:nvSpPr>
          <p:cNvPr id="5" name="Title 1">
            <a:extLst>
              <a:ext uri="{FF2B5EF4-FFF2-40B4-BE49-F238E27FC236}">
                <a16:creationId xmlns:a16="http://schemas.microsoft.com/office/drawing/2014/main" id="{5FDE0647-29CF-D6BB-EBC4-6CF4AA430705}"/>
              </a:ext>
            </a:extLst>
          </p:cNvPr>
          <p:cNvSpPr txBox="1">
            <a:spLocks/>
          </p:cNvSpPr>
          <p:nvPr/>
        </p:nvSpPr>
        <p:spPr>
          <a:xfrm>
            <a:off x="6240581" y="4167664"/>
            <a:ext cx="1729509"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pic>
        <p:nvPicPr>
          <p:cNvPr id="4" name="Picture 2">
            <a:extLst>
              <a:ext uri="{FF2B5EF4-FFF2-40B4-BE49-F238E27FC236}">
                <a16:creationId xmlns:a16="http://schemas.microsoft.com/office/drawing/2014/main" id="{5D33CAAE-6AE1-3DDF-1BC1-133973E792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03039" y="2096816"/>
            <a:ext cx="1804594" cy="2070848"/>
          </a:xfrm>
          <a:prstGeom prst="rect">
            <a:avLst/>
          </a:prstGeom>
        </p:spPr>
      </p:pic>
      <p:sp>
        <p:nvSpPr>
          <p:cNvPr id="8" name="Title">
            <a:extLst>
              <a:ext uri="{FF2B5EF4-FFF2-40B4-BE49-F238E27FC236}">
                <a16:creationId xmlns:a16="http://schemas.microsoft.com/office/drawing/2014/main" id="{9B00D2D4-A708-78C2-5862-933C0F899AC6}"/>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758383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193703" y="2393576"/>
            <a:ext cx="1804594" cy="2070848"/>
          </a:xfrm>
          <a:prstGeom prst="rect">
            <a:avLst/>
          </a:prstGeom>
        </p:spPr>
      </p:pic>
      <p:sp>
        <p:nvSpPr>
          <p:cNvPr id="5" name="Title 1">
            <a:extLst>
              <a:ext uri="{FF2B5EF4-FFF2-40B4-BE49-F238E27FC236}">
                <a16:creationId xmlns:a16="http://schemas.microsoft.com/office/drawing/2014/main" id="{5092C86E-AFE5-350B-0BFC-7BF852B7B135}"/>
              </a:ext>
            </a:extLst>
          </p:cNvPr>
          <p:cNvSpPr txBox="1">
            <a:spLocks/>
          </p:cNvSpPr>
          <p:nvPr/>
        </p:nvSpPr>
        <p:spPr>
          <a:xfrm>
            <a:off x="5193703" y="4464424"/>
            <a:ext cx="1804594"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
        <p:nvSpPr>
          <p:cNvPr id="7" name="Title">
            <a:extLst>
              <a:ext uri="{FF2B5EF4-FFF2-40B4-BE49-F238E27FC236}">
                <a16:creationId xmlns:a16="http://schemas.microsoft.com/office/drawing/2014/main" id="{29645441-B9B1-547F-FBA4-2AC58CDAA674}"/>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graphicFrame>
        <p:nvGraphicFramePr>
          <p:cNvPr id="2" name="Object 1">
            <a:extLst>
              <a:ext uri="{FF2B5EF4-FFF2-40B4-BE49-F238E27FC236}">
                <a16:creationId xmlns:a16="http://schemas.microsoft.com/office/drawing/2014/main" id="{2D81F24C-EE4C-CEB0-3757-3F3DDA263478}"/>
              </a:ext>
            </a:extLst>
          </p:cNvPr>
          <p:cNvGraphicFramePr>
            <a:graphicFrameLocks noChangeAspect="1"/>
          </p:cNvGraphicFramePr>
          <p:nvPr>
            <p:extLst>
              <p:ext uri="{D42A27DB-BD31-4B8C-83A1-F6EECF244321}">
                <p14:modId xmlns:p14="http://schemas.microsoft.com/office/powerpoint/2010/main" val="2187789970"/>
              </p:ext>
            </p:extLst>
          </p:nvPr>
        </p:nvGraphicFramePr>
        <p:xfrm>
          <a:off x="818833" y="719931"/>
          <a:ext cx="3829050" cy="5418137"/>
        </p:xfrm>
        <a:graphic>
          <a:graphicData uri="http://schemas.openxmlformats.org/presentationml/2006/ole">
            <mc:AlternateContent xmlns:mc="http://schemas.openxmlformats.org/markup-compatibility/2006">
              <mc:Choice xmlns:v="urn:schemas-microsoft-com:vml" Requires="v">
                <p:oleObj name="Acrobat Document" r:id="rId5" imgW="5667480" imgH="8020080" progId="Acrobat.Document.DC">
                  <p:embed/>
                </p:oleObj>
              </mc:Choice>
              <mc:Fallback>
                <p:oleObj name="Acrobat Document" r:id="rId5" imgW="5667480" imgH="8020080" progId="Acrobat.Document.DC">
                  <p:embed/>
                  <p:pic>
                    <p:nvPicPr>
                      <p:cNvPr id="0" name=""/>
                      <p:cNvPicPr/>
                      <p:nvPr/>
                    </p:nvPicPr>
                    <p:blipFill>
                      <a:blip r:embed="rId6"/>
                      <a:stretch>
                        <a:fillRect/>
                      </a:stretch>
                    </p:blipFill>
                    <p:spPr>
                      <a:xfrm>
                        <a:off x="818833" y="719931"/>
                        <a:ext cx="3829050" cy="5418137"/>
                      </a:xfrm>
                      <a:prstGeom prst="rect">
                        <a:avLst/>
                      </a:prstGeom>
                    </p:spPr>
                  </p:pic>
                </p:oleObj>
              </mc:Fallback>
            </mc:AlternateContent>
          </a:graphicData>
        </a:graphic>
      </p:graphicFrame>
      <p:pic>
        <p:nvPicPr>
          <p:cNvPr id="5122" name="Picture 2">
            <a:extLst>
              <a:ext uri="{FF2B5EF4-FFF2-40B4-BE49-F238E27FC236}">
                <a16:creationId xmlns:a16="http://schemas.microsoft.com/office/drawing/2014/main" id="{568D85E3-B918-2366-F9BE-4C4E921C7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4117" y="1081088"/>
            <a:ext cx="4255591" cy="469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270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2347912" y="3244334"/>
            <a:ext cx="1783556"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6" name="TextBox 5">
            <a:extLst>
              <a:ext uri="{FF2B5EF4-FFF2-40B4-BE49-F238E27FC236}">
                <a16:creationId xmlns:a16="http://schemas.microsoft.com/office/drawing/2014/main" id="{61659B02-8AF8-A0C0-FD85-9570AAFF36D0}"/>
              </a:ext>
            </a:extLst>
          </p:cNvPr>
          <p:cNvSpPr txBox="1"/>
          <p:nvPr/>
        </p:nvSpPr>
        <p:spPr>
          <a:xfrm>
            <a:off x="8060532" y="3244334"/>
            <a:ext cx="992981"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2" name="Title">
            <a:extLst>
              <a:ext uri="{FF2B5EF4-FFF2-40B4-BE49-F238E27FC236}">
                <a16:creationId xmlns:a16="http://schemas.microsoft.com/office/drawing/2014/main" id="{7D08964C-7BD8-0326-A20F-B4FFC44D36E1}"/>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9" name="Picture 2">
            <a:extLst>
              <a:ext uri="{FF2B5EF4-FFF2-40B4-BE49-F238E27FC236}">
                <a16:creationId xmlns:a16="http://schemas.microsoft.com/office/drawing/2014/main" id="{A0BB1F88-E05E-0417-8D9F-8D6BF8453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193703" y="2393576"/>
            <a:ext cx="1804594" cy="2070848"/>
          </a:xfrm>
          <a:prstGeom prst="rect">
            <a:avLst/>
          </a:prstGeom>
        </p:spPr>
      </p:pic>
      <p:sp>
        <p:nvSpPr>
          <p:cNvPr id="10" name="Title 1">
            <a:extLst>
              <a:ext uri="{FF2B5EF4-FFF2-40B4-BE49-F238E27FC236}">
                <a16:creationId xmlns:a16="http://schemas.microsoft.com/office/drawing/2014/main" id="{444AF40C-8C5F-42ED-F9CD-3F01059153B8}"/>
              </a:ext>
            </a:extLst>
          </p:cNvPr>
          <p:cNvSpPr txBox="1">
            <a:spLocks/>
          </p:cNvSpPr>
          <p:nvPr/>
        </p:nvSpPr>
        <p:spPr>
          <a:xfrm>
            <a:off x="5193703" y="4464424"/>
            <a:ext cx="1804594"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Tree>
    <p:extLst>
      <p:ext uri="{BB962C8B-B14F-4D97-AF65-F5344CB8AC3E}">
        <p14:creationId xmlns:p14="http://schemas.microsoft.com/office/powerpoint/2010/main" val="2126031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8" name="TextBox 7">
            <a:extLst>
              <a:ext uri="{FF2B5EF4-FFF2-40B4-BE49-F238E27FC236}">
                <a16:creationId xmlns:a16="http://schemas.microsoft.com/office/drawing/2014/main" id="{136B94C3-0FD5-93C6-4612-76899AE69FF4}"/>
              </a:ext>
            </a:extLst>
          </p:cNvPr>
          <p:cNvSpPr txBox="1"/>
          <p:nvPr/>
        </p:nvSpPr>
        <p:spPr>
          <a:xfrm>
            <a:off x="4310953" y="1183344"/>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sp>
        <p:nvSpPr>
          <p:cNvPr id="9" name="TextBox 8">
            <a:extLst>
              <a:ext uri="{FF2B5EF4-FFF2-40B4-BE49-F238E27FC236}">
                <a16:creationId xmlns:a16="http://schemas.microsoft.com/office/drawing/2014/main" id="{03044B03-BB03-E657-2D10-74A35865E224}"/>
              </a:ext>
            </a:extLst>
          </p:cNvPr>
          <p:cNvSpPr txBox="1"/>
          <p:nvPr/>
        </p:nvSpPr>
        <p:spPr>
          <a:xfrm>
            <a:off x="4850010" y="2580441"/>
            <a:ext cx="2491978" cy="369332"/>
          </a:xfrm>
          <a:prstGeom prst="rect">
            <a:avLst/>
          </a:prstGeom>
          <a:noFill/>
        </p:spPr>
        <p:txBody>
          <a:bodyPr wrap="square">
            <a:spAutoFit/>
          </a:bodyPr>
          <a:lstStyle/>
          <a:p>
            <a:pPr algn="ctr"/>
            <a:r>
              <a:rPr lang="en-US" sz="1800" b="1" dirty="0">
                <a:solidFill>
                  <a:schemeClr val="bg1"/>
                </a:solidFill>
                <a:effectLst/>
                <a:latin typeface="Chakra Petch" panose="00000500000000000000" pitchFamily="2" charset="-34"/>
                <a:cs typeface="Chakra Petch" panose="00000500000000000000" pitchFamily="2" charset="-34"/>
              </a:rPr>
              <a:t>sample_meta</a:t>
            </a:r>
          </a:p>
        </p:txBody>
      </p:sp>
      <p:sp>
        <p:nvSpPr>
          <p:cNvPr id="10" name="TextBox 9">
            <a:extLst>
              <a:ext uri="{FF2B5EF4-FFF2-40B4-BE49-F238E27FC236}">
                <a16:creationId xmlns:a16="http://schemas.microsoft.com/office/drawing/2014/main" id="{8C9A6B88-D937-E1FE-2A2E-2B648628919A}"/>
              </a:ext>
            </a:extLst>
          </p:cNvPr>
          <p:cNvSpPr txBox="1"/>
          <p:nvPr/>
        </p:nvSpPr>
        <p:spPr>
          <a:xfrm>
            <a:off x="1179016" y="2580441"/>
            <a:ext cx="2491978" cy="369332"/>
          </a:xfrm>
          <a:prstGeom prst="rect">
            <a:avLst/>
          </a:prstGeom>
          <a:noFill/>
        </p:spPr>
        <p:txBody>
          <a:bodyPr wrap="square">
            <a:spAutoFit/>
          </a:bodyPr>
          <a:lstStyle/>
          <a:p>
            <a:pPr algn="ctr"/>
            <a:r>
              <a:rPr lang="en-US" b="1" dirty="0">
                <a:solidFill>
                  <a:schemeClr val="bg1"/>
                </a:solidFill>
                <a:latin typeface="Chakra Petch" panose="00000500000000000000" pitchFamily="2" charset="-34"/>
                <a:cs typeface="Chakra Petch" panose="00000500000000000000" pitchFamily="2" charset="-34"/>
              </a:rPr>
              <a:t>data</a:t>
            </a:r>
            <a:endParaRPr lang="en-US" sz="1800" b="1" dirty="0">
              <a:solidFill>
                <a:schemeClr val="bg1"/>
              </a:solidFill>
              <a:effectLst/>
              <a:latin typeface="Chakra Petch" panose="00000500000000000000" pitchFamily="2" charset="-34"/>
              <a:cs typeface="Chakra Petch" panose="00000500000000000000" pitchFamily="2" charset="-34"/>
            </a:endParaRPr>
          </a:p>
        </p:txBody>
      </p:sp>
      <p:sp>
        <p:nvSpPr>
          <p:cNvPr id="11" name="TextBox 10">
            <a:extLst>
              <a:ext uri="{FF2B5EF4-FFF2-40B4-BE49-F238E27FC236}">
                <a16:creationId xmlns:a16="http://schemas.microsoft.com/office/drawing/2014/main" id="{3E05B1A4-D454-1BA8-4A21-2E4C487DEBE4}"/>
              </a:ext>
            </a:extLst>
          </p:cNvPr>
          <p:cNvSpPr txBox="1"/>
          <p:nvPr/>
        </p:nvSpPr>
        <p:spPr>
          <a:xfrm>
            <a:off x="8521005" y="2580441"/>
            <a:ext cx="2491978" cy="369332"/>
          </a:xfrm>
          <a:prstGeom prst="rect">
            <a:avLst/>
          </a:prstGeom>
          <a:noFill/>
        </p:spPr>
        <p:txBody>
          <a:bodyPr wrap="square">
            <a:spAutoFit/>
          </a:bodyPr>
          <a:lstStyle/>
          <a:p>
            <a:pPr algn="ctr"/>
            <a:r>
              <a:rPr lang="en-US" sz="1800" b="1" dirty="0">
                <a:solidFill>
                  <a:schemeClr val="bg1"/>
                </a:solidFill>
                <a:effectLst/>
                <a:latin typeface="Chakra Petch" panose="00000500000000000000" pitchFamily="2" charset="-34"/>
                <a:cs typeface="Chakra Petch" panose="00000500000000000000" pitchFamily="2" charset="-34"/>
              </a:rPr>
              <a:t>variable_meta</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E3B81C-BEFA-1D60-852D-0DA3C0560048}"/>
                  </a:ext>
                </a:extLst>
              </p:cNvPr>
              <p:cNvGraphicFramePr>
                <a:graphicFrameLocks noGrp="1"/>
              </p:cNvGraphicFramePr>
              <p:nvPr>
                <p:extLst>
                  <p:ext uri="{D42A27DB-BD31-4B8C-83A1-F6EECF244321}">
                    <p14:modId xmlns:p14="http://schemas.microsoft.com/office/powerpoint/2010/main" val="3841426807"/>
                  </p:ext>
                </p:extLst>
              </p:nvPr>
            </p:nvGraphicFramePr>
            <p:xfrm>
              <a:off x="415231" y="2949773"/>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F2CFEE"/>
                                    </a:solidFill>
                                    <a:latin typeface="Cambria Math" panose="02040503050406030204" pitchFamily="18" charset="0"/>
                                    <a:cs typeface="Chakra Petch" panose="00000500000000000000" pitchFamily="2" charset="-34"/>
                                  </a:rPr>
                                  <m:t>𝑛</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96DCF8"/>
                                    </a:solidFill>
                                    <a:latin typeface="Cambria Math" panose="02040503050406030204" pitchFamily="18" charset="0"/>
                                    <a:cs typeface="Chakra Petch" panose="00000500000000000000" pitchFamily="2" charset="-34"/>
                                  </a:rPr>
                                  <m:t>𝑚</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𝟐</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96DCF8"/>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𝒎</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𝟏</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F2CFEE"/>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𝒏</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2" name="Table 11">
                <a:extLst>
                  <a:ext uri="{FF2B5EF4-FFF2-40B4-BE49-F238E27FC236}">
                    <a16:creationId xmlns:a16="http://schemas.microsoft.com/office/drawing/2014/main" id="{E0E3B81C-BEFA-1D60-852D-0DA3C0560048}"/>
                  </a:ext>
                </a:extLst>
              </p:cNvPr>
              <p:cNvGraphicFramePr>
                <a:graphicFrameLocks noGrp="1"/>
              </p:cNvGraphicFramePr>
              <p:nvPr>
                <p:extLst>
                  <p:ext uri="{D42A27DB-BD31-4B8C-83A1-F6EECF244321}">
                    <p14:modId xmlns:p14="http://schemas.microsoft.com/office/powerpoint/2010/main" val="3841426807"/>
                  </p:ext>
                </p:extLst>
              </p:nvPr>
            </p:nvGraphicFramePr>
            <p:xfrm>
              <a:off x="415231" y="2949773"/>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329221" b="-410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654" r="-231373"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99351" r="-129870"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2174" r="-334783" b="-41000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31373" r="-654" b="-41000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329221" b="-3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96078" r="-329221" b="-203922"/>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02000" r="-329221" b="-10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2000" r="-329221" b="-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1910ECE-1BA5-831B-95CD-5CEBC1268F1A}"/>
                  </a:ext>
                </a:extLst>
              </p:cNvPr>
              <p:cNvGraphicFramePr>
                <a:graphicFrameLocks noGrp="1"/>
              </p:cNvGraphicFramePr>
              <p:nvPr>
                <p:extLst>
                  <p:ext uri="{D42A27DB-BD31-4B8C-83A1-F6EECF244321}">
                    <p14:modId xmlns:p14="http://schemas.microsoft.com/office/powerpoint/2010/main" val="3478611568"/>
                  </p:ext>
                </p:extLst>
              </p:nvPr>
            </p:nvGraphicFramePr>
            <p:xfrm>
              <a:off x="4086225" y="3535573"/>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F2CFEE"/>
                                    </a:solidFill>
                                    <a:latin typeface="Cambria Math" panose="02040503050406030204" pitchFamily="18" charset="0"/>
                                    <a:cs typeface="Chakra Petch" panose="00000500000000000000" pitchFamily="2" charset="-34"/>
                                  </a:rPr>
                                  <m:t>𝑛</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FFFF99"/>
                                    </a:solidFill>
                                    <a:latin typeface="Cambria Math" panose="02040503050406030204" pitchFamily="18" charset="0"/>
                                    <a:ea typeface="Cambria Math" panose="02040503050406030204" pitchFamily="18" charset="0"/>
                                    <a:cs typeface="Chakra Petch" panose="00000500000000000000" pitchFamily="2" charset="-34"/>
                                  </a:rPr>
                                  <m:t>𝑝</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FFF99"/>
                                        </a:solidFill>
                                        <a:latin typeface="Cambria Math" panose="02040503050406030204" pitchFamily="18" charset="0"/>
                                        <a:cs typeface="Chakra Petch" panose="00000500000000000000" pitchFamily="2" charset="-34"/>
                                      </a:rPr>
                                    </m:ctrlPr>
                                  </m:sSubPr>
                                  <m:e>
                                    <m:r>
                                      <a:rPr lang="en-US" sz="1400" b="1" i="1" smtClean="0">
                                        <a:solidFill>
                                          <a:srgbClr val="FFFF99"/>
                                        </a:solidFill>
                                        <a:latin typeface="Cambria Math" panose="02040503050406030204" pitchFamily="18" charset="0"/>
                                        <a:cs typeface="Chakra Petch" panose="00000500000000000000" pitchFamily="2" charset="-34"/>
                                      </a:rPr>
                                      <m:t>𝑭𝒂𝒄𝒕𝒐𝒓</m:t>
                                    </m:r>
                                  </m:e>
                                  <m:sub>
                                    <m:r>
                                      <a:rPr lang="en-US" sz="1400" b="1" i="1" smtClean="0">
                                        <a:solidFill>
                                          <a:srgbClr val="FFFF99"/>
                                        </a:solidFill>
                                        <a:latin typeface="Cambria Math" panose="02040503050406030204" pitchFamily="18" charset="0"/>
                                        <a:cs typeface="Chakra Petch" panose="00000500000000000000" pitchFamily="2" charset="-34"/>
                                      </a:rPr>
                                      <m:t>𝟏</m:t>
                                    </m:r>
                                  </m:sub>
                                </m:sSub>
                              </m:oMath>
                            </m:oMathPara>
                          </a14:m>
                          <a:endParaRPr lang="en-US" sz="1400" dirty="0">
                            <a:solidFill>
                              <a:srgbClr val="FFFF99"/>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FFF99"/>
                                        </a:solidFill>
                                        <a:latin typeface="Cambria Math" panose="02040503050406030204" pitchFamily="18" charset="0"/>
                                        <a:cs typeface="Chakra Petch" panose="00000500000000000000" pitchFamily="2" charset="-34"/>
                                      </a:rPr>
                                    </m:ctrlPr>
                                  </m:sSubPr>
                                  <m:e>
                                    <m:r>
                                      <a:rPr lang="en-US" sz="1400" b="1" i="1" smtClean="0">
                                        <a:solidFill>
                                          <a:srgbClr val="FFFF99"/>
                                        </a:solidFill>
                                        <a:latin typeface="Cambria Math" panose="02040503050406030204" pitchFamily="18" charset="0"/>
                                        <a:cs typeface="Chakra Petch" panose="00000500000000000000" pitchFamily="2" charset="-34"/>
                                      </a:rPr>
                                      <m:t>𝑭𝒂𝒄𝒕𝒐𝒓</m:t>
                                    </m:r>
                                  </m:e>
                                  <m:sub>
                                    <m:r>
                                      <a:rPr lang="en-US" sz="1400" b="1" i="1" smtClean="0">
                                        <a:solidFill>
                                          <a:srgbClr val="FFFF99"/>
                                        </a:solidFill>
                                        <a:latin typeface="Cambria Math" panose="02040503050406030204" pitchFamily="18" charset="0"/>
                                        <a:cs typeface="Chakra Petch" panose="00000500000000000000" pitchFamily="2" charset="-34"/>
                                      </a:rPr>
                                      <m:t>𝟐</m:t>
                                    </m:r>
                                  </m:sub>
                                </m:sSub>
                              </m:oMath>
                            </m:oMathPara>
                          </a14:m>
                          <a:endParaRPr lang="en-US" sz="1400" dirty="0">
                            <a:solidFill>
                              <a:srgbClr val="FFFF99"/>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FFFF99"/>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FFFF99"/>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FFF99"/>
                                        </a:solidFill>
                                        <a:latin typeface="Cambria Math" panose="02040503050406030204" pitchFamily="18" charset="0"/>
                                        <a:cs typeface="Chakra Petch" panose="00000500000000000000" pitchFamily="2" charset="-34"/>
                                      </a:rPr>
                                    </m:ctrlPr>
                                  </m:sSubPr>
                                  <m:e>
                                    <m:r>
                                      <a:rPr lang="en-US" sz="1400" b="1" i="1" smtClean="0">
                                        <a:solidFill>
                                          <a:srgbClr val="FFFF99"/>
                                        </a:solidFill>
                                        <a:latin typeface="Cambria Math" panose="02040503050406030204" pitchFamily="18" charset="0"/>
                                        <a:cs typeface="Chakra Petch" panose="00000500000000000000" pitchFamily="2" charset="-34"/>
                                      </a:rPr>
                                      <m:t>𝑭𝒂𝒄𝒕𝒐𝒓</m:t>
                                    </m:r>
                                  </m:e>
                                  <m:sub>
                                    <m:r>
                                      <a:rPr lang="en-US" sz="1400" b="1" i="1" smtClean="0">
                                        <a:solidFill>
                                          <a:srgbClr val="FFFF99"/>
                                        </a:solidFill>
                                        <a:latin typeface="Cambria Math" panose="02040503050406030204" pitchFamily="18" charset="0"/>
                                        <a:cs typeface="Chakra Petch" panose="00000500000000000000" pitchFamily="2" charset="-34"/>
                                      </a:rPr>
                                      <m:t>𝒑</m:t>
                                    </m:r>
                                  </m:sub>
                                </m:sSub>
                              </m:oMath>
                            </m:oMathPara>
                          </a14:m>
                          <a:endParaRPr lang="en-US" sz="1400" dirty="0">
                            <a:solidFill>
                              <a:srgbClr val="FFFF99"/>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𝟏</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F2CFEE"/>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F2CFEE"/>
                                        </a:solidFill>
                                        <a:latin typeface="Cambria Math" panose="02040503050406030204" pitchFamily="18" charset="0"/>
                                        <a:cs typeface="Chakra Petch" panose="00000500000000000000" pitchFamily="2" charset="-34"/>
                                      </a:rPr>
                                    </m:ctrlPr>
                                  </m:sSubPr>
                                  <m:e>
                                    <m:r>
                                      <a:rPr lang="en-US" sz="1400" b="1" i="1" smtClean="0">
                                        <a:solidFill>
                                          <a:srgbClr val="F2CFEE"/>
                                        </a:solidFill>
                                        <a:latin typeface="Cambria Math" panose="02040503050406030204" pitchFamily="18" charset="0"/>
                                        <a:cs typeface="Chakra Petch" panose="00000500000000000000" pitchFamily="2" charset="-34"/>
                                      </a:rPr>
                                      <m:t>𝑺𝒂𝒎𝒑𝒍𝒆</m:t>
                                    </m:r>
                                  </m:e>
                                  <m:sub>
                                    <m:r>
                                      <a:rPr lang="en-US" sz="1400" b="1" i="1" smtClean="0">
                                        <a:solidFill>
                                          <a:srgbClr val="F2CFEE"/>
                                        </a:solidFill>
                                        <a:latin typeface="Cambria Math" panose="02040503050406030204" pitchFamily="18" charset="0"/>
                                        <a:cs typeface="Chakra Petch" panose="00000500000000000000" pitchFamily="2" charset="-34"/>
                                      </a:rPr>
                                      <m:t>𝒏</m:t>
                                    </m:r>
                                  </m:sub>
                                </m:sSub>
                              </m:oMath>
                            </m:oMathPara>
                          </a14:m>
                          <a:endParaRPr lang="en-US" sz="1400" dirty="0">
                            <a:solidFill>
                              <a:srgbClr val="F2CFEE"/>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C1910ECE-1BA5-831B-95CD-5CEBC1268F1A}"/>
                  </a:ext>
                </a:extLst>
              </p:cNvPr>
              <p:cNvGraphicFramePr>
                <a:graphicFrameLocks noGrp="1"/>
              </p:cNvGraphicFramePr>
              <p:nvPr>
                <p:extLst>
                  <p:ext uri="{D42A27DB-BD31-4B8C-83A1-F6EECF244321}">
                    <p14:modId xmlns:p14="http://schemas.microsoft.com/office/powerpoint/2010/main" val="3478611568"/>
                  </p:ext>
                </p:extLst>
              </p:nvPr>
            </p:nvGraphicFramePr>
            <p:xfrm>
              <a:off x="4086225" y="3535573"/>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14">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329221" b="-37963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654" r="-231373"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99351" r="-129870"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2174" r="-334783" b="-37963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31373" r="-654" b="-37963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108000" r="-329221" b="-3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8000" r="-329221" b="-2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301961" r="-329221" b="-105882"/>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10000" r="-329221" b="-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568BF449-1FDD-514C-746C-A380FA286FA6}"/>
                  </a:ext>
                </a:extLst>
              </p:cNvPr>
              <p:cNvGraphicFramePr>
                <a:graphicFrameLocks noGrp="1"/>
              </p:cNvGraphicFramePr>
              <p:nvPr>
                <p:extLst>
                  <p:ext uri="{D42A27DB-BD31-4B8C-83A1-F6EECF244321}">
                    <p14:modId xmlns:p14="http://schemas.microsoft.com/office/powerpoint/2010/main" val="3157098008"/>
                  </p:ext>
                </p:extLst>
              </p:nvPr>
            </p:nvGraphicFramePr>
            <p:xfrm>
              <a:off x="7757219" y="4121310"/>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96DCF8"/>
                                    </a:solidFill>
                                    <a:latin typeface="Cambria Math" panose="02040503050406030204" pitchFamily="18" charset="0"/>
                                    <a:ea typeface="Cambria Math" panose="02040503050406030204" pitchFamily="18" charset="0"/>
                                    <a:cs typeface="Chakra Petch" panose="00000500000000000000" pitchFamily="2" charset="-34"/>
                                  </a:rPr>
                                  <m:t>𝑚</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B4E5A2"/>
                                    </a:solidFill>
                                    <a:latin typeface="Cambria Math" panose="02040503050406030204" pitchFamily="18" charset="0"/>
                                    <a:ea typeface="Cambria Math" panose="02040503050406030204" pitchFamily="18" charset="0"/>
                                    <a:cs typeface="Chakra Petch" panose="00000500000000000000" pitchFamily="2" charset="-34"/>
                                  </a:rPr>
                                  <m:t>𝑞</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B4E5A2"/>
                                        </a:solidFill>
                                        <a:latin typeface="Cambria Math" panose="02040503050406030204" pitchFamily="18" charset="0"/>
                                        <a:cs typeface="Chakra Petch" panose="00000500000000000000" pitchFamily="2" charset="-34"/>
                                      </a:rPr>
                                    </m:ctrlPr>
                                  </m:sSubPr>
                                  <m:e>
                                    <m:r>
                                      <a:rPr lang="en-US" sz="1400" b="1" i="1" smtClean="0">
                                        <a:solidFill>
                                          <a:srgbClr val="B4E5A2"/>
                                        </a:solidFill>
                                        <a:latin typeface="Cambria Math" panose="02040503050406030204" pitchFamily="18" charset="0"/>
                                        <a:cs typeface="Chakra Petch" panose="00000500000000000000" pitchFamily="2" charset="-34"/>
                                      </a:rPr>
                                      <m:t>𝑭𝒂𝒄𝒕𝒐𝒓</m:t>
                                    </m:r>
                                  </m:e>
                                  <m:sub>
                                    <m:r>
                                      <a:rPr lang="en-US" sz="1400" b="1" i="1" smtClean="0">
                                        <a:solidFill>
                                          <a:srgbClr val="B4E5A2"/>
                                        </a:solidFill>
                                        <a:latin typeface="Cambria Math" panose="02040503050406030204" pitchFamily="18" charset="0"/>
                                        <a:cs typeface="Chakra Petch" panose="00000500000000000000" pitchFamily="2" charset="-34"/>
                                      </a:rPr>
                                      <m:t>𝟏</m:t>
                                    </m:r>
                                  </m:sub>
                                </m:sSub>
                              </m:oMath>
                            </m:oMathPara>
                          </a14:m>
                          <a:endParaRPr lang="en-US" sz="1400" dirty="0">
                            <a:solidFill>
                              <a:srgbClr val="B4E5A2"/>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B4E5A2"/>
                                        </a:solidFill>
                                        <a:latin typeface="Cambria Math" panose="02040503050406030204" pitchFamily="18" charset="0"/>
                                        <a:cs typeface="Chakra Petch" panose="00000500000000000000" pitchFamily="2" charset="-34"/>
                                      </a:rPr>
                                    </m:ctrlPr>
                                  </m:sSubPr>
                                  <m:e>
                                    <m:r>
                                      <a:rPr lang="en-US" sz="1400" b="1" i="1" smtClean="0">
                                        <a:solidFill>
                                          <a:srgbClr val="B4E5A2"/>
                                        </a:solidFill>
                                        <a:latin typeface="Cambria Math" panose="02040503050406030204" pitchFamily="18" charset="0"/>
                                        <a:cs typeface="Chakra Petch" panose="00000500000000000000" pitchFamily="2" charset="-34"/>
                                      </a:rPr>
                                      <m:t>𝑭𝒂𝒄𝒕𝒐𝒓</m:t>
                                    </m:r>
                                  </m:e>
                                  <m:sub>
                                    <m:r>
                                      <a:rPr lang="en-US" sz="1400" b="1" i="1" smtClean="0">
                                        <a:solidFill>
                                          <a:srgbClr val="B4E5A2"/>
                                        </a:solidFill>
                                        <a:latin typeface="Cambria Math" panose="02040503050406030204" pitchFamily="18" charset="0"/>
                                        <a:cs typeface="Chakra Petch" panose="00000500000000000000" pitchFamily="2" charset="-34"/>
                                      </a:rPr>
                                      <m:t>𝟐</m:t>
                                    </m:r>
                                  </m:sub>
                                </m:sSub>
                              </m:oMath>
                            </m:oMathPara>
                          </a14:m>
                          <a:endParaRPr lang="en-US" sz="1400" dirty="0">
                            <a:solidFill>
                              <a:srgbClr val="B4E5A2"/>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B4E5A2"/>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B4E5A2"/>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B4E5A2"/>
                                        </a:solidFill>
                                        <a:latin typeface="Cambria Math" panose="02040503050406030204" pitchFamily="18" charset="0"/>
                                        <a:cs typeface="Chakra Petch" panose="00000500000000000000" pitchFamily="2" charset="-34"/>
                                      </a:rPr>
                                    </m:ctrlPr>
                                  </m:sSubPr>
                                  <m:e>
                                    <m:r>
                                      <a:rPr lang="en-US" sz="1400" b="1" i="1" smtClean="0">
                                        <a:solidFill>
                                          <a:srgbClr val="B4E5A2"/>
                                        </a:solidFill>
                                        <a:latin typeface="Cambria Math" panose="02040503050406030204" pitchFamily="18" charset="0"/>
                                        <a:cs typeface="Chakra Petch" panose="00000500000000000000" pitchFamily="2" charset="-34"/>
                                      </a:rPr>
                                      <m:t>𝑭𝒂𝒄𝒕𝒐𝒓</m:t>
                                    </m:r>
                                  </m:e>
                                  <m:sub>
                                    <m:r>
                                      <a:rPr lang="en-US" sz="1400" b="1" i="1" smtClean="0">
                                        <a:solidFill>
                                          <a:srgbClr val="B4E5A2"/>
                                        </a:solidFill>
                                        <a:latin typeface="Cambria Math" panose="02040503050406030204" pitchFamily="18" charset="0"/>
                                        <a:cs typeface="Chakra Petch" panose="00000500000000000000" pitchFamily="2" charset="-34"/>
                                      </a:rPr>
                                      <m:t>𝒒</m:t>
                                    </m:r>
                                  </m:sub>
                                </m:sSub>
                              </m:oMath>
                            </m:oMathPara>
                          </a14:m>
                          <a:endParaRPr lang="en-US" sz="1400" dirty="0">
                            <a:solidFill>
                              <a:srgbClr val="B4E5A2"/>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𝟐</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96DCF8"/>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96DCF8"/>
                                        </a:solidFill>
                                        <a:latin typeface="Cambria Math" panose="02040503050406030204" pitchFamily="18" charset="0"/>
                                        <a:cs typeface="Chakra Petch" panose="00000500000000000000" pitchFamily="2" charset="-34"/>
                                      </a:rPr>
                                    </m:ctrlPr>
                                  </m:sSubPr>
                                  <m:e>
                                    <m:r>
                                      <a:rPr lang="en-US" sz="14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1400" b="1" i="1" smtClean="0">
                                        <a:solidFill>
                                          <a:srgbClr val="96DCF8"/>
                                        </a:solidFill>
                                        <a:latin typeface="Cambria Math" panose="02040503050406030204" pitchFamily="18" charset="0"/>
                                        <a:cs typeface="Chakra Petch" panose="00000500000000000000" pitchFamily="2" charset="-34"/>
                                      </a:rPr>
                                      <m:t>𝒎</m:t>
                                    </m:r>
                                  </m:sub>
                                </m:sSub>
                              </m:oMath>
                            </m:oMathPara>
                          </a14:m>
                          <a:endParaRPr lang="en-US" sz="1400" dirty="0">
                            <a:solidFill>
                              <a:srgbClr val="96DCF8"/>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4" name="Table 13">
                <a:extLst>
                  <a:ext uri="{FF2B5EF4-FFF2-40B4-BE49-F238E27FC236}">
                    <a16:creationId xmlns:a16="http://schemas.microsoft.com/office/drawing/2014/main" id="{568BF449-1FDD-514C-746C-A380FA286FA6}"/>
                  </a:ext>
                </a:extLst>
              </p:cNvPr>
              <p:cNvGraphicFramePr>
                <a:graphicFrameLocks noGrp="1"/>
              </p:cNvGraphicFramePr>
              <p:nvPr>
                <p:extLst>
                  <p:ext uri="{D42A27DB-BD31-4B8C-83A1-F6EECF244321}">
                    <p14:modId xmlns:p14="http://schemas.microsoft.com/office/powerpoint/2010/main" val="3157098008"/>
                  </p:ext>
                </p:extLst>
              </p:nvPr>
            </p:nvGraphicFramePr>
            <p:xfrm>
              <a:off x="7757219" y="4121310"/>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77">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r="-329221" b="-381132"/>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654" r="-231373" b="-381132"/>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99351" r="-129870" b="-381132"/>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2174" r="-334783" b="-381132"/>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331373" r="-654" b="-381132"/>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6000" r="-329221" b="-304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201961" r="-329221" b="-198039"/>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08000" r="-329221" b="-102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408000" r="-329221" b="-2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5" name="TextBox 14">
            <a:extLst>
              <a:ext uri="{FF2B5EF4-FFF2-40B4-BE49-F238E27FC236}">
                <a16:creationId xmlns:a16="http://schemas.microsoft.com/office/drawing/2014/main" id="{C452A42E-45FC-7EE8-F107-F1E3ED6B48A2}"/>
              </a:ext>
            </a:extLst>
          </p:cNvPr>
          <p:cNvSpPr txBox="1"/>
          <p:nvPr/>
        </p:nvSpPr>
        <p:spPr>
          <a:xfrm>
            <a:off x="12480132" y="3244334"/>
            <a:ext cx="992981"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6" name="Title">
            <a:extLst>
              <a:ext uri="{FF2B5EF4-FFF2-40B4-BE49-F238E27FC236}">
                <a16:creationId xmlns:a16="http://schemas.microsoft.com/office/drawing/2014/main" id="{EDEC0D90-EAF4-55FA-B6F6-2A82E5718026}"/>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pic>
        <p:nvPicPr>
          <p:cNvPr id="2" name="Picture 2">
            <a:extLst>
              <a:ext uri="{FF2B5EF4-FFF2-40B4-BE49-F238E27FC236}">
                <a16:creationId xmlns:a16="http://schemas.microsoft.com/office/drawing/2014/main" id="{484F720F-FDE4-C2C2-2AAF-666424CEA0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70108" y="168582"/>
            <a:ext cx="1178522" cy="1352404"/>
          </a:xfrm>
          <a:prstGeom prst="rect">
            <a:avLst/>
          </a:prstGeom>
        </p:spPr>
      </p:pic>
      <p:pic>
        <p:nvPicPr>
          <p:cNvPr id="3" name="Graphic 49" descr="Cube with solid fill">
            <a:extLst>
              <a:ext uri="{FF2B5EF4-FFF2-40B4-BE49-F238E27FC236}">
                <a16:creationId xmlns:a16="http://schemas.microsoft.com/office/drawing/2014/main" id="{718BC632-6108-E414-8D9E-A5FF574BB2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797" y="1645009"/>
            <a:ext cx="914400" cy="914400"/>
          </a:xfrm>
          <a:prstGeom prst="rect">
            <a:avLst/>
          </a:prstGeom>
        </p:spPr>
      </p:pic>
    </p:spTree>
    <p:custDataLst>
      <p:tags r:id="rId1"/>
    </p:custDataLst>
    <p:extLst>
      <p:ext uri="{BB962C8B-B14F-4D97-AF65-F5344CB8AC3E}">
        <p14:creationId xmlns:p14="http://schemas.microsoft.com/office/powerpoint/2010/main" val="1551508342"/>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47"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5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strVal val="#ppt_x"/>
                                          </p:val>
                                        </p:tav>
                                        <p:tav tm="100000">
                                          <p:val>
                                            <p:strVal val="#ppt_x"/>
                                          </p:val>
                                        </p:tav>
                                      </p:tavLst>
                                    </p:anim>
                                    <p:anim calcmode="lin" valueType="num">
                                      <p:cBhvr>
                                        <p:cTn id="45"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xit" presetSubtype="0" fill="hold" nodeType="clickEffect">
                                  <p:stCondLst>
                                    <p:cond delay="0"/>
                                  </p:stCondLst>
                                  <p:childTnLst>
                                    <p:animEffect transition="out" filter="fade">
                                      <p:cBhvr>
                                        <p:cTn id="49" dur="500"/>
                                        <p:tgtEl>
                                          <p:spTgt spid="12"/>
                                        </p:tgtEl>
                                      </p:cBhvr>
                                    </p:animEffect>
                                    <p:anim calcmode="lin" valueType="num">
                                      <p:cBhvr>
                                        <p:cTn id="50" dur="500"/>
                                        <p:tgtEl>
                                          <p:spTgt spid="12"/>
                                        </p:tgtEl>
                                        <p:attrNameLst>
                                          <p:attrName>ppt_x</p:attrName>
                                        </p:attrNameLst>
                                      </p:cBhvr>
                                      <p:tavLst>
                                        <p:tav tm="0">
                                          <p:val>
                                            <p:strVal val="ppt_x"/>
                                          </p:val>
                                        </p:tav>
                                        <p:tav tm="100000">
                                          <p:val>
                                            <p:strVal val="ppt_x"/>
                                          </p:val>
                                        </p:tav>
                                      </p:tavLst>
                                    </p:anim>
                                    <p:anim calcmode="lin" valueType="num">
                                      <p:cBhvr>
                                        <p:cTn id="51" dur="500"/>
                                        <p:tgtEl>
                                          <p:spTgt spid="12"/>
                                        </p:tgtEl>
                                        <p:attrNameLst>
                                          <p:attrName>ppt_y</p:attrName>
                                        </p:attrNameLst>
                                      </p:cBhvr>
                                      <p:tavLst>
                                        <p:tav tm="0">
                                          <p:val>
                                            <p:strVal val="ppt_y"/>
                                          </p:val>
                                        </p:tav>
                                        <p:tav tm="100000">
                                          <p:val>
                                            <p:strVal val="ppt_y-.1"/>
                                          </p:val>
                                        </p:tav>
                                      </p:tavLst>
                                    </p:anim>
                                    <p:set>
                                      <p:cBhvr>
                                        <p:cTn id="52" dur="1" fill="hold">
                                          <p:stCondLst>
                                            <p:cond delay="499"/>
                                          </p:stCondLst>
                                        </p:cTn>
                                        <p:tgtEl>
                                          <p:spTgt spid="12"/>
                                        </p:tgtEl>
                                        <p:attrNameLst>
                                          <p:attrName>style.visibility</p:attrName>
                                        </p:attrNameLst>
                                      </p:cBhvr>
                                      <p:to>
                                        <p:strVal val="hidden"/>
                                      </p:to>
                                    </p:set>
                                  </p:childTnLst>
                                </p:cTn>
                              </p:par>
                              <p:par>
                                <p:cTn id="53" presetID="47" presetClass="exit" presetSubtype="0" fill="hold" nodeType="withEffect">
                                  <p:stCondLst>
                                    <p:cond delay="250"/>
                                  </p:stCondLst>
                                  <p:childTnLst>
                                    <p:animEffect transition="out" filter="fade">
                                      <p:cBhvr>
                                        <p:cTn id="54" dur="500"/>
                                        <p:tgtEl>
                                          <p:spTgt spid="13"/>
                                        </p:tgtEl>
                                      </p:cBhvr>
                                    </p:animEffect>
                                    <p:anim calcmode="lin" valueType="num">
                                      <p:cBhvr>
                                        <p:cTn id="55" dur="500"/>
                                        <p:tgtEl>
                                          <p:spTgt spid="13"/>
                                        </p:tgtEl>
                                        <p:attrNameLst>
                                          <p:attrName>ppt_x</p:attrName>
                                        </p:attrNameLst>
                                      </p:cBhvr>
                                      <p:tavLst>
                                        <p:tav tm="0">
                                          <p:val>
                                            <p:strVal val="ppt_x"/>
                                          </p:val>
                                        </p:tav>
                                        <p:tav tm="100000">
                                          <p:val>
                                            <p:strVal val="ppt_x"/>
                                          </p:val>
                                        </p:tav>
                                      </p:tavLst>
                                    </p:anim>
                                    <p:anim calcmode="lin" valueType="num">
                                      <p:cBhvr>
                                        <p:cTn id="56" dur="500"/>
                                        <p:tgtEl>
                                          <p:spTgt spid="13"/>
                                        </p:tgtEl>
                                        <p:attrNameLst>
                                          <p:attrName>ppt_y</p:attrName>
                                        </p:attrNameLst>
                                      </p:cBhvr>
                                      <p:tavLst>
                                        <p:tav tm="0">
                                          <p:val>
                                            <p:strVal val="ppt_y"/>
                                          </p:val>
                                        </p:tav>
                                        <p:tav tm="100000">
                                          <p:val>
                                            <p:strVal val="ppt_y-.1"/>
                                          </p:val>
                                        </p:tav>
                                      </p:tavLst>
                                    </p:anim>
                                    <p:set>
                                      <p:cBhvr>
                                        <p:cTn id="57" dur="1" fill="hold">
                                          <p:stCondLst>
                                            <p:cond delay="499"/>
                                          </p:stCondLst>
                                        </p:cTn>
                                        <p:tgtEl>
                                          <p:spTgt spid="13"/>
                                        </p:tgtEl>
                                        <p:attrNameLst>
                                          <p:attrName>style.visibility</p:attrName>
                                        </p:attrNameLst>
                                      </p:cBhvr>
                                      <p:to>
                                        <p:strVal val="hidden"/>
                                      </p:to>
                                    </p:set>
                                  </p:childTnLst>
                                </p:cTn>
                              </p:par>
                              <p:par>
                                <p:cTn id="58" presetID="47" presetClass="exit" presetSubtype="0" fill="hold" nodeType="withEffect">
                                  <p:stCondLst>
                                    <p:cond delay="500"/>
                                  </p:stCondLst>
                                  <p:childTnLst>
                                    <p:animEffect transition="out" filter="fade">
                                      <p:cBhvr>
                                        <p:cTn id="59" dur="500"/>
                                        <p:tgtEl>
                                          <p:spTgt spid="14"/>
                                        </p:tgtEl>
                                      </p:cBhvr>
                                    </p:animEffect>
                                    <p:anim calcmode="lin" valueType="num">
                                      <p:cBhvr>
                                        <p:cTn id="60" dur="500"/>
                                        <p:tgtEl>
                                          <p:spTgt spid="14"/>
                                        </p:tgtEl>
                                        <p:attrNameLst>
                                          <p:attrName>ppt_x</p:attrName>
                                        </p:attrNameLst>
                                      </p:cBhvr>
                                      <p:tavLst>
                                        <p:tav tm="0">
                                          <p:val>
                                            <p:strVal val="ppt_x"/>
                                          </p:val>
                                        </p:tav>
                                        <p:tav tm="100000">
                                          <p:val>
                                            <p:strVal val="ppt_x"/>
                                          </p:val>
                                        </p:tav>
                                      </p:tavLst>
                                    </p:anim>
                                    <p:anim calcmode="lin" valueType="num">
                                      <p:cBhvr>
                                        <p:cTn id="61" dur="500"/>
                                        <p:tgtEl>
                                          <p:spTgt spid="14"/>
                                        </p:tgtEl>
                                        <p:attrNameLst>
                                          <p:attrName>ppt_y</p:attrName>
                                        </p:attrNameLst>
                                      </p:cBhvr>
                                      <p:tavLst>
                                        <p:tav tm="0">
                                          <p:val>
                                            <p:strVal val="ppt_y"/>
                                          </p:val>
                                        </p:tav>
                                        <p:tav tm="100000">
                                          <p:val>
                                            <p:strVal val="ppt_y-.1"/>
                                          </p:val>
                                        </p:tav>
                                      </p:tavLst>
                                    </p:anim>
                                    <p:set>
                                      <p:cBhvr>
                                        <p:cTn id="6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6A46FDFF-4F01-5E5F-104E-84A16A2E5C2D}"/>
                  </a:ext>
                </a:extLst>
              </p:cNvPr>
              <p:cNvGraphicFramePr>
                <a:graphicFrameLocks noGrp="1"/>
              </p:cNvGraphicFramePr>
              <p:nvPr>
                <p:extLst>
                  <p:ext uri="{D42A27DB-BD31-4B8C-83A1-F6EECF244321}">
                    <p14:modId xmlns:p14="http://schemas.microsoft.com/office/powerpoint/2010/main" val="2157193313"/>
                  </p:ext>
                </p:extLst>
              </p:nvPr>
            </p:nvGraphicFramePr>
            <p:xfrm>
              <a:off x="4177606" y="1542442"/>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0D0D0D"/>
                                    </a:solidFill>
                                    <a:latin typeface="Cambria Math" panose="02040503050406030204" pitchFamily="18" charset="0"/>
                                    <a:cs typeface="Chakra Petch" panose="00000500000000000000" pitchFamily="2" charset="-34"/>
                                  </a:rPr>
                                  <m:t>𝑛</m:t>
                                </m:r>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0D0D0D"/>
                                    </a:solidFill>
                                    <a:latin typeface="Cambria Math" panose="02040503050406030204" pitchFamily="18" charset="0"/>
                                    <a:cs typeface="Chakra Petch" panose="00000500000000000000" pitchFamily="2" charset="-34"/>
                                  </a:rPr>
                                  <m:t>𝑚</m:t>
                                </m:r>
                              </m:oMath>
                            </m:oMathPara>
                          </a14:m>
                          <a:endParaRPr lang="en-US" sz="1400" b="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𝒎</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2" name="Table 1">
                <a:extLst>
                  <a:ext uri="{FF2B5EF4-FFF2-40B4-BE49-F238E27FC236}">
                    <a16:creationId xmlns:a16="http://schemas.microsoft.com/office/drawing/2014/main" id="{6A46FDFF-4F01-5E5F-104E-84A16A2E5C2D}"/>
                  </a:ext>
                </a:extLst>
              </p:cNvPr>
              <p:cNvGraphicFramePr>
                <a:graphicFrameLocks noGrp="1"/>
              </p:cNvGraphicFramePr>
              <p:nvPr>
                <p:extLst>
                  <p:ext uri="{D42A27DB-BD31-4B8C-83A1-F6EECF244321}">
                    <p14:modId xmlns:p14="http://schemas.microsoft.com/office/powerpoint/2010/main" val="2157193313"/>
                  </p:ext>
                </p:extLst>
              </p:nvPr>
            </p:nvGraphicFramePr>
            <p:xfrm>
              <a:off x="4177606" y="1542442"/>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04800">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328571"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654" r="-230719"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351" r="-129221"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174" r="-332609" b="-41000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31373" b="-41000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0000" r="-328571" b="-310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96078" r="-328571" b="-203922"/>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2000" r="-328571" b="-108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2000" r="-328571" b="-8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pic>
        <p:nvPicPr>
          <p:cNvPr id="5" name="Graphic 4" descr="Hammer with solid fill">
            <a:extLst>
              <a:ext uri="{FF2B5EF4-FFF2-40B4-BE49-F238E27FC236}">
                <a16:creationId xmlns:a16="http://schemas.microsoft.com/office/drawing/2014/main" id="{4A76CCB6-1128-72BE-91AF-A1A042021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414278"/>
            <a:ext cx="914400" cy="914400"/>
          </a:xfrm>
          <a:prstGeom prst="rect">
            <a:avLst/>
          </a:prstGeom>
        </p:spPr>
      </p:pic>
      <p:pic>
        <p:nvPicPr>
          <p:cNvPr id="7" name="Graphic 6" descr="Wrench with solid fill">
            <a:extLst>
              <a:ext uri="{FF2B5EF4-FFF2-40B4-BE49-F238E27FC236}">
                <a16:creationId xmlns:a16="http://schemas.microsoft.com/office/drawing/2014/main" id="{A32C6C11-CD40-51A4-4DDE-6B7F5932C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414278"/>
            <a:ext cx="914400" cy="914400"/>
          </a:xfrm>
          <a:prstGeom prst="rect">
            <a:avLst/>
          </a:prstGeom>
        </p:spPr>
      </p:pic>
      <p:pic>
        <p:nvPicPr>
          <p:cNvPr id="15" name="Graphic 14" descr="Screwdriver with solid fill">
            <a:extLst>
              <a:ext uri="{FF2B5EF4-FFF2-40B4-BE49-F238E27FC236}">
                <a16:creationId xmlns:a16="http://schemas.microsoft.com/office/drawing/2014/main" id="{FAFD4CB3-4774-1E91-AC05-9DF28B1506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414278"/>
            <a:ext cx="914400" cy="914400"/>
          </a:xfrm>
          <a:prstGeom prst="rect">
            <a:avLst/>
          </a:prstGeom>
        </p:spPr>
      </p:pic>
      <p:pic>
        <p:nvPicPr>
          <p:cNvPr id="16" name="Graphic 15" descr="Gears with solid fill">
            <a:extLst>
              <a:ext uri="{FF2B5EF4-FFF2-40B4-BE49-F238E27FC236}">
                <a16:creationId xmlns:a16="http://schemas.microsoft.com/office/drawing/2014/main" id="{9822C990-CFFA-B05A-DE8D-349C1C773D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414278"/>
            <a:ext cx="914400" cy="914400"/>
          </a:xfrm>
          <a:prstGeom prst="rect">
            <a:avLst/>
          </a:prstGeom>
        </p:spPr>
      </p:pic>
      <p:sp>
        <p:nvSpPr>
          <p:cNvPr id="9" name="TextBox 8">
            <a:extLst>
              <a:ext uri="{FF2B5EF4-FFF2-40B4-BE49-F238E27FC236}">
                <a16:creationId xmlns:a16="http://schemas.microsoft.com/office/drawing/2014/main" id="{03044B03-BB03-E657-2D10-74A35865E224}"/>
              </a:ext>
            </a:extLst>
          </p:cNvPr>
          <p:cNvSpPr txBox="1"/>
          <p:nvPr/>
        </p:nvSpPr>
        <p:spPr>
          <a:xfrm>
            <a:off x="4850008" y="1832198"/>
            <a:ext cx="2491978" cy="369332"/>
          </a:xfrm>
          <a:prstGeom prst="rect">
            <a:avLst/>
          </a:prstGeom>
          <a:noFill/>
        </p:spPr>
        <p:txBody>
          <a:bodyPr wrap="square">
            <a:spAutoFit/>
          </a:bodyPr>
          <a:lstStyle/>
          <a:p>
            <a:pPr algn="ctr"/>
            <a:r>
              <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rPr>
              <a:t>sample_meta</a:t>
            </a:r>
          </a:p>
        </p:txBody>
      </p:sp>
      <p:sp>
        <p:nvSpPr>
          <p:cNvPr id="10" name="TextBox 9">
            <a:extLst>
              <a:ext uri="{FF2B5EF4-FFF2-40B4-BE49-F238E27FC236}">
                <a16:creationId xmlns:a16="http://schemas.microsoft.com/office/drawing/2014/main" id="{8C9A6B88-D937-E1FE-2A2E-2B648628919A}"/>
              </a:ext>
            </a:extLst>
          </p:cNvPr>
          <p:cNvSpPr txBox="1"/>
          <p:nvPr/>
        </p:nvSpPr>
        <p:spPr>
          <a:xfrm>
            <a:off x="4850008" y="1892304"/>
            <a:ext cx="2491978" cy="369332"/>
          </a:xfrm>
          <a:prstGeom prst="rect">
            <a:avLst/>
          </a:prstGeom>
          <a:noFill/>
        </p:spPr>
        <p:txBody>
          <a:bodyPr wrap="square">
            <a:spAutoFit/>
          </a:bodyPr>
          <a:lstStyle/>
          <a:p>
            <a:pPr algn="ctr"/>
            <a:r>
              <a:rPr lang="en-US" b="1" dirty="0">
                <a:solidFill>
                  <a:schemeClr val="tx1">
                    <a:lumMod val="95000"/>
                    <a:lumOff val="5000"/>
                  </a:schemeClr>
                </a:solidFill>
                <a:latin typeface="Chakra Petch" panose="00000500000000000000" pitchFamily="2" charset="-34"/>
                <a:cs typeface="Chakra Petch" panose="00000500000000000000" pitchFamily="2" charset="-34"/>
              </a:rPr>
              <a:t>data</a:t>
            </a:r>
            <a:endPar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endParaRPr>
          </a:p>
        </p:txBody>
      </p:sp>
      <p:sp>
        <p:nvSpPr>
          <p:cNvPr id="11" name="TextBox 10">
            <a:extLst>
              <a:ext uri="{FF2B5EF4-FFF2-40B4-BE49-F238E27FC236}">
                <a16:creationId xmlns:a16="http://schemas.microsoft.com/office/drawing/2014/main" id="{3E05B1A4-D454-1BA8-4A21-2E4C487DEBE4}"/>
              </a:ext>
            </a:extLst>
          </p:cNvPr>
          <p:cNvSpPr txBox="1"/>
          <p:nvPr/>
        </p:nvSpPr>
        <p:spPr>
          <a:xfrm>
            <a:off x="4850008" y="1963863"/>
            <a:ext cx="2491978" cy="369332"/>
          </a:xfrm>
          <a:prstGeom prst="rect">
            <a:avLst/>
          </a:prstGeom>
          <a:noFill/>
        </p:spPr>
        <p:txBody>
          <a:bodyPr wrap="square">
            <a:spAutoFit/>
          </a:bodyPr>
          <a:lstStyle/>
          <a:p>
            <a:pPr algn="ctr"/>
            <a:r>
              <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rPr>
              <a:t>variable_meta</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13" name="Title">
            <a:extLst>
              <a:ext uri="{FF2B5EF4-FFF2-40B4-BE49-F238E27FC236}">
                <a16:creationId xmlns:a16="http://schemas.microsoft.com/office/drawing/2014/main" id="{3DADA961-2ACD-4F05-4CF6-9619411DBE85}"/>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4" name="TextBox 7">
            <a:extLst>
              <a:ext uri="{FF2B5EF4-FFF2-40B4-BE49-F238E27FC236}">
                <a16:creationId xmlns:a16="http://schemas.microsoft.com/office/drawing/2014/main" id="{17E163CC-14BB-5243-93E4-CA194D18C0A5}"/>
              </a:ext>
            </a:extLst>
          </p:cNvPr>
          <p:cNvSpPr txBox="1"/>
          <p:nvPr/>
        </p:nvSpPr>
        <p:spPr>
          <a:xfrm>
            <a:off x="4310953" y="1183344"/>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pic>
        <p:nvPicPr>
          <p:cNvPr id="17" name="Graphic 49" descr="Cube with solid fill">
            <a:extLst>
              <a:ext uri="{FF2B5EF4-FFF2-40B4-BE49-F238E27FC236}">
                <a16:creationId xmlns:a16="http://schemas.microsoft.com/office/drawing/2014/main" id="{335C72E6-E174-54F7-E665-E3C6A7DF34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38797" y="1645009"/>
            <a:ext cx="914400" cy="914400"/>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0F935C1-5B72-00C6-0137-98CA0DADC69E}"/>
                  </a:ext>
                </a:extLst>
              </p:cNvPr>
              <p:cNvGraphicFramePr>
                <a:graphicFrameLocks noGrp="1"/>
              </p:cNvGraphicFramePr>
              <p:nvPr>
                <p:extLst>
                  <p:ext uri="{D42A27DB-BD31-4B8C-83A1-F6EECF244321}">
                    <p14:modId xmlns:p14="http://schemas.microsoft.com/office/powerpoint/2010/main" val="2441466425"/>
                  </p:ext>
                </p:extLst>
              </p:nvPr>
            </p:nvGraphicFramePr>
            <p:xfrm>
              <a:off x="4177606" y="1376972"/>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0D0D0D"/>
                                    </a:solidFill>
                                    <a:latin typeface="Cambria Math" panose="02040503050406030204" pitchFamily="18" charset="0"/>
                                    <a:cs typeface="Chakra Petch" panose="00000500000000000000" pitchFamily="2" charset="-34"/>
                                  </a:rPr>
                                  <m:t>𝑛</m:t>
                                </m:r>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𝑝</m:t>
                                </m:r>
                              </m:oMath>
                            </m:oMathPara>
                          </a14:m>
                          <a:endParaRPr lang="en-US" sz="1400" b="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𝒑</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54117">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𝑺𝒂𝒎𝒑𝒍𝒆</m:t>
                                    </m:r>
                                  </m:e>
                                  <m:sub>
                                    <m:r>
                                      <a:rPr lang="en-US" sz="1400" b="1" i="1" smtClean="0">
                                        <a:solidFill>
                                          <a:srgbClr val="0D0D0D"/>
                                        </a:solidFill>
                                        <a:latin typeface="Cambria Math" panose="02040503050406030204" pitchFamily="18" charset="0"/>
                                        <a:cs typeface="Chakra Petch" panose="00000500000000000000" pitchFamily="2" charset="-34"/>
                                      </a:rPr>
                                      <m:t>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6" name="Table 5">
                <a:extLst>
                  <a:ext uri="{FF2B5EF4-FFF2-40B4-BE49-F238E27FC236}">
                    <a16:creationId xmlns:a16="http://schemas.microsoft.com/office/drawing/2014/main" id="{90F935C1-5B72-00C6-0137-98CA0DADC69E}"/>
                  </a:ext>
                </a:extLst>
              </p:cNvPr>
              <p:cNvGraphicFramePr>
                <a:graphicFrameLocks noGrp="1"/>
              </p:cNvGraphicFramePr>
              <p:nvPr>
                <p:extLst>
                  <p:ext uri="{D42A27DB-BD31-4B8C-83A1-F6EECF244321}">
                    <p14:modId xmlns:p14="http://schemas.microsoft.com/office/powerpoint/2010/main" val="2441466425"/>
                  </p:ext>
                </p:extLst>
              </p:nvPr>
            </p:nvGraphicFramePr>
            <p:xfrm>
              <a:off x="4177606" y="1376972"/>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14">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r="-328571"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00654" r="-230719"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99351" r="-129221"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1002174" r="-332609" b="-37963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l="-331373" b="-37963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t="-108000" r="-328571" b="-310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t="-208000" r="-328571" b="-210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t="-301961" r="-328571" b="-105882"/>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4"/>
                          <a:stretch>
                            <a:fillRect t="-410000" r="-328571" b="-8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D216A62-5736-91D6-1289-C313E2BA8EE2}"/>
                  </a:ext>
                </a:extLst>
              </p:cNvPr>
              <p:cNvGraphicFramePr>
                <a:graphicFrameLocks noGrp="1"/>
              </p:cNvGraphicFramePr>
              <p:nvPr>
                <p:extLst>
                  <p:ext uri="{D42A27DB-BD31-4B8C-83A1-F6EECF244321}">
                    <p14:modId xmlns:p14="http://schemas.microsoft.com/office/powerpoint/2010/main" val="2388951269"/>
                  </p:ext>
                </p:extLst>
              </p:nvPr>
            </p:nvGraphicFramePr>
            <p:xfrm>
              <a:off x="4177606" y="1368514"/>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𝑚</m:t>
                                </m:r>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𝑞</m:t>
                                </m:r>
                              </m:oMath>
                            </m:oMathPara>
                          </a14:m>
                          <a:endParaRPr lang="en-US" sz="1400" b="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𝑭𝒂𝒄𝒕𝒐𝒓</m:t>
                                    </m:r>
                                  </m:e>
                                  <m:sub>
                                    <m:r>
                                      <a:rPr lang="en-US" sz="1400" b="1" i="1" smtClean="0">
                                        <a:solidFill>
                                          <a:srgbClr val="0D0D0D"/>
                                        </a:solidFill>
                                        <a:latin typeface="Cambria Math" panose="02040503050406030204" pitchFamily="18" charset="0"/>
                                        <a:cs typeface="Chakra Petch" panose="00000500000000000000" pitchFamily="2" charset="-34"/>
                                      </a:rPr>
                                      <m:t>𝒒</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𝟏</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𝟐</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rgbClr val="0D0D0D"/>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rgbClr val="0D0D0D"/>
                                        </a:solidFill>
                                        <a:latin typeface="Cambria Math" panose="02040503050406030204" pitchFamily="18" charset="0"/>
                                        <a:cs typeface="Chakra Petch" panose="00000500000000000000" pitchFamily="2" charset="-34"/>
                                      </a:rPr>
                                    </m:ctrlPr>
                                  </m:sSubPr>
                                  <m:e>
                                    <m:r>
                                      <a:rPr lang="en-US" sz="1400" b="1" i="1" smtClean="0">
                                        <a:solidFill>
                                          <a:srgbClr val="0D0D0D"/>
                                        </a:solidFill>
                                        <a:latin typeface="Cambria Math" panose="02040503050406030204" pitchFamily="18" charset="0"/>
                                        <a:cs typeface="Chakra Petch" panose="00000500000000000000" pitchFamily="2" charset="-34"/>
                                      </a:rPr>
                                      <m:t>𝑭𝒆𝒂𝒕𝒖𝒓𝒆</m:t>
                                    </m:r>
                                  </m:e>
                                  <m:sub>
                                    <m:r>
                                      <a:rPr lang="en-US" sz="1400" b="1" i="1" smtClean="0">
                                        <a:solidFill>
                                          <a:srgbClr val="0D0D0D"/>
                                        </a:solidFill>
                                        <a:latin typeface="Cambria Math" panose="02040503050406030204" pitchFamily="18" charset="0"/>
                                        <a:cs typeface="Chakra Petch" panose="00000500000000000000" pitchFamily="2" charset="-34"/>
                                      </a:rPr>
                                      <m:t>𝒎</m:t>
                                    </m:r>
                                  </m:sub>
                                </m:sSub>
                              </m:oMath>
                            </m:oMathPara>
                          </a14:m>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8" name="Table 7">
                <a:extLst>
                  <a:ext uri="{FF2B5EF4-FFF2-40B4-BE49-F238E27FC236}">
                    <a16:creationId xmlns:a16="http://schemas.microsoft.com/office/drawing/2014/main" id="{DD216A62-5736-91D6-1289-C313E2BA8EE2}"/>
                  </a:ext>
                </a:extLst>
              </p:cNvPr>
              <p:cNvGraphicFramePr>
                <a:graphicFrameLocks noGrp="1"/>
              </p:cNvGraphicFramePr>
              <p:nvPr>
                <p:extLst>
                  <p:ext uri="{D42A27DB-BD31-4B8C-83A1-F6EECF244321}">
                    <p14:modId xmlns:p14="http://schemas.microsoft.com/office/powerpoint/2010/main" val="2388951269"/>
                  </p:ext>
                </p:extLst>
              </p:nvPr>
            </p:nvGraphicFramePr>
            <p:xfrm>
              <a:off x="4177606" y="1368514"/>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77">
                    <a:tc>
                      <a:txBody>
                        <a:bodyPr/>
                        <a:lstStyle/>
                        <a:p>
                          <a:endParaRPr lang="en-US"/>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r="-328571" b="-37924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00654" r="-230719" b="-37924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99351" r="-129221" b="-37924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1002174" r="-332609" b="-379245"/>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l="-331373" b="-379245"/>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t="-106000" r="-328571" b="-302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t="-201961" r="-328571" b="-196078"/>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t="-308000" r="-328571" b="-100000"/>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15"/>
                          <a:stretch>
                            <a:fillRect t="-408000" r="-328571"/>
                          </a:stretch>
                        </a:blip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rgbClr val="0D0D0D"/>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Tree>
    <p:extLst>
      <p:ext uri="{BB962C8B-B14F-4D97-AF65-F5344CB8AC3E}">
        <p14:creationId xmlns:p14="http://schemas.microsoft.com/office/powerpoint/2010/main" val="22824020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8" name="TextBox 7">
            <a:extLst>
              <a:ext uri="{FF2B5EF4-FFF2-40B4-BE49-F238E27FC236}">
                <a16:creationId xmlns:a16="http://schemas.microsoft.com/office/drawing/2014/main" id="{136B94C3-0FD5-93C6-4612-76899AE69FF4}"/>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1585098"/>
            <a:ext cx="914400" cy="914400"/>
          </a:xfrm>
          <a:prstGeom prst="rect">
            <a:avLst/>
          </a:prstGeom>
        </p:spPr>
      </p:pic>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6701" y="1585098"/>
            <a:ext cx="914400" cy="914400"/>
          </a:xfrm>
          <a:prstGeom prst="rect">
            <a:avLst/>
          </a:prstGeom>
        </p:spPr>
      </p:pic>
      <p:pic>
        <p:nvPicPr>
          <p:cNvPr id="14" name="Graphic 13" descr="Screwdriver with solid fill">
            <a:extLst>
              <a:ext uri="{FF2B5EF4-FFF2-40B4-BE49-F238E27FC236}">
                <a16:creationId xmlns:a16="http://schemas.microsoft.com/office/drawing/2014/main" id="{DDD76E60-5D2E-5044-4D72-DA84F1470F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6963"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25" name="Chart 24">
                <a:extLst>
                  <a:ext uri="{FF2B5EF4-FFF2-40B4-BE49-F238E27FC236}">
                    <a16:creationId xmlns:a16="http://schemas.microsoft.com/office/drawing/2014/main" id="{3AF5FDBF-03AE-FCC3-FFF7-887DE1A51507}"/>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5" name="Chart 24">
                <a:extLst>
                  <a:ext uri="{FF2B5EF4-FFF2-40B4-BE49-F238E27FC236}">
                    <a16:creationId xmlns:a16="http://schemas.microsoft.com/office/drawing/2014/main" id="{3AF5FDBF-03AE-FCC3-FFF7-887DE1A51507}"/>
                  </a:ext>
                </a:extLst>
              </p:cNvPr>
              <p:cNvPicPr>
                <a:picLocks noGrp="1" noRot="1" noChangeAspect="1" noMove="1" noResize="1" noEditPoints="1" noAdjustHandles="1" noChangeArrowheads="1" noChangeShapeType="1"/>
              </p:cNvPicPr>
              <p:nvPr/>
            </p:nvPicPr>
            <p:blipFill>
              <a:blip r:embed="rId12"/>
              <a:stretch>
                <a:fillRect/>
              </a:stretch>
            </p:blipFill>
            <p:spPr>
              <a:xfrm>
                <a:off x="3371850" y="2590800"/>
                <a:ext cx="8820150" cy="4267199"/>
              </a:xfrm>
              <a:prstGeom prst="rect">
                <a:avLst/>
              </a:prstGeom>
            </p:spPr>
          </p:pic>
        </mc:Fallback>
      </mc:AlternateContent>
      <p:sp>
        <p:nvSpPr>
          <p:cNvPr id="9" name="Title">
            <a:extLst>
              <a:ext uri="{FF2B5EF4-FFF2-40B4-BE49-F238E27FC236}">
                <a16:creationId xmlns:a16="http://schemas.microsoft.com/office/drawing/2014/main" id="{D0047A23-9574-288D-3A26-0CBFA08AC975}"/>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pic>
        <p:nvPicPr>
          <p:cNvPr id="2" name="Graphic 49" descr="Cube with solid fill">
            <a:extLst>
              <a:ext uri="{FF2B5EF4-FFF2-40B4-BE49-F238E27FC236}">
                <a16:creationId xmlns:a16="http://schemas.microsoft.com/office/drawing/2014/main" id="{9460E315-A3B5-6CF5-F303-1837C500CF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30578279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Screwdriver with solid fill">
            <a:extLst>
              <a:ext uri="{FF2B5EF4-FFF2-40B4-BE49-F238E27FC236}">
                <a16:creationId xmlns:a16="http://schemas.microsoft.com/office/drawing/2014/main" id="{DDD76E60-5D2E-5044-4D72-DA84F1470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7844"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1600" y="1585098"/>
            <a:ext cx="914400" cy="914400"/>
          </a:xfrm>
          <a:prstGeom prst="rect">
            <a:avLst/>
          </a:prstGeom>
        </p:spPr>
      </p:pic>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6701"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59150" y="2590800"/>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12"/>
              <a:stretch>
                <a:fillRect/>
              </a:stretch>
            </p:blipFill>
            <p:spPr>
              <a:xfrm>
                <a:off x="33591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ECBBC76-7D53-4642-CED0-FE592911F4A1}"/>
                  </a:ext>
                </a:extLst>
              </p:cNvPr>
              <p:cNvGraphicFramePr/>
              <p:nvPr/>
            </p:nvGraphicFramePr>
            <p:xfrm>
              <a:off x="3370834" y="2590799"/>
              <a:ext cx="8820150" cy="4267199"/>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5" name="Chart 14">
                <a:extLst>
                  <a:ext uri="{FF2B5EF4-FFF2-40B4-BE49-F238E27FC236}">
                    <a16:creationId xmlns:a16="http://schemas.microsoft.com/office/drawing/2014/main" id="{5ECBBC76-7D53-4642-CED0-FE592911F4A1}"/>
                  </a:ext>
                </a:extLst>
              </p:cNvPr>
              <p:cNvPicPr>
                <a:picLocks noGrp="1" noRot="1" noChangeAspect="1" noMove="1" noResize="1" noEditPoints="1" noAdjustHandles="1" noChangeArrowheads="1" noChangeShapeType="1"/>
              </p:cNvPicPr>
              <p:nvPr/>
            </p:nvPicPr>
            <p:blipFill>
              <a:blip r:embed="rId14"/>
              <a:stretch>
                <a:fillRect/>
              </a:stretch>
            </p:blipFill>
            <p:spPr>
              <a:xfrm>
                <a:off x="3370834" y="2590799"/>
                <a:ext cx="8820150" cy="4267199"/>
              </a:xfrm>
              <a:prstGeom prst="rect">
                <a:avLst/>
              </a:prstGeom>
            </p:spPr>
          </p:pic>
        </mc:Fallback>
      </mc:AlternateContent>
      <p:sp>
        <p:nvSpPr>
          <p:cNvPr id="9" name="Title">
            <a:extLst>
              <a:ext uri="{FF2B5EF4-FFF2-40B4-BE49-F238E27FC236}">
                <a16:creationId xmlns:a16="http://schemas.microsoft.com/office/drawing/2014/main" id="{B42ACF2C-1A18-28AA-119D-A4C76F4CBE6E}"/>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93AE3D92-0075-1F49-57CD-FA060AB479A7}"/>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5" name="Graphic 49" descr="Cube with solid fill">
            <a:extLst>
              <a:ext uri="{FF2B5EF4-FFF2-40B4-BE49-F238E27FC236}">
                <a16:creationId xmlns:a16="http://schemas.microsoft.com/office/drawing/2014/main" id="{F3321BED-670A-ACEA-5C32-DD884DFC58A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405942461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0544" y="30098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6701"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10"/>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3ECB8A91-70ED-1D25-4CB8-0913ADA61AEA}"/>
                  </a:ext>
                </a:extLst>
              </p:cNvPr>
              <p:cNvGraphicFramePr/>
              <p:nvPr/>
            </p:nvGraphicFramePr>
            <p:xfrm>
              <a:off x="3371850" y="2590801"/>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 name="Chart 4">
                <a:extLst>
                  <a:ext uri="{FF2B5EF4-FFF2-40B4-BE49-F238E27FC236}">
                    <a16:creationId xmlns:a16="http://schemas.microsoft.com/office/drawing/2014/main" id="{3ECB8A91-70ED-1D25-4CB8-0913ADA61AEA}"/>
                  </a:ext>
                </a:extLst>
              </p:cNvPr>
              <p:cNvPicPr>
                <a:picLocks noGrp="1" noRot="1" noChangeAspect="1" noMove="1" noResize="1" noEditPoints="1" noAdjustHandles="1" noChangeArrowheads="1" noChangeShapeType="1"/>
              </p:cNvPicPr>
              <p:nvPr/>
            </p:nvPicPr>
            <p:blipFill>
              <a:blip r:embed="rId12"/>
              <a:stretch>
                <a:fillRect/>
              </a:stretch>
            </p:blipFill>
            <p:spPr>
              <a:xfrm>
                <a:off x="3371850" y="2590801"/>
                <a:ext cx="8820150" cy="4267199"/>
              </a:xfrm>
              <a:prstGeom prst="rect">
                <a:avLst/>
              </a:prstGeom>
            </p:spPr>
          </p:pic>
        </mc:Fallback>
      </mc:AlternateContent>
      <p:sp>
        <p:nvSpPr>
          <p:cNvPr id="10" name="Title">
            <a:extLst>
              <a:ext uri="{FF2B5EF4-FFF2-40B4-BE49-F238E27FC236}">
                <a16:creationId xmlns:a16="http://schemas.microsoft.com/office/drawing/2014/main" id="{20E7F6F3-47F2-6BAA-3B6E-19160CA8FF70}"/>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FD561167-DE40-AE08-22F9-FC14B4774AC7}"/>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7" name="Graphic 49" descr="Cube with solid fill">
            <a:extLst>
              <a:ext uri="{FF2B5EF4-FFF2-40B4-BE49-F238E27FC236}">
                <a16:creationId xmlns:a16="http://schemas.microsoft.com/office/drawing/2014/main" id="{F2FD5364-F412-0BFE-682F-3DB8CDDE31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52445425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C7759A-FD0B-DA63-6CE2-C7FB431B9BB0}"/>
              </a:ext>
            </a:extLst>
          </p:cNvPr>
          <p:cNvSpPr txBox="1">
            <a:spLocks/>
          </p:cNvSpPr>
          <p:nvPr/>
        </p:nvSpPr>
        <p:spPr>
          <a:xfrm>
            <a:off x="6935383" y="1352360"/>
            <a:ext cx="35778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1678765" y="1352359"/>
            <a:ext cx="35778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MS</a:t>
            </a:r>
          </a:p>
        </p:txBody>
      </p:sp>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pic>
        <p:nvPicPr>
          <p:cNvPr id="12" name="Picture 11">
            <a:extLst>
              <a:ext uri="{FF2B5EF4-FFF2-40B4-BE49-F238E27FC236}">
                <a16:creationId xmlns:a16="http://schemas.microsoft.com/office/drawing/2014/main" id="{D31B7E72-1BC6-51C4-97B1-FC91EE1227A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592" y="2459280"/>
            <a:ext cx="4437612" cy="3046360"/>
          </a:xfrm>
          <a:prstGeom prst="rect">
            <a:avLst/>
          </a:prstGeom>
        </p:spPr>
      </p:pic>
      <p:pic>
        <p:nvPicPr>
          <p:cNvPr id="14" name="Picture 13" descr="A NMR spectra">
            <a:extLst>
              <a:ext uri="{FF2B5EF4-FFF2-40B4-BE49-F238E27FC236}">
                <a16:creationId xmlns:a16="http://schemas.microsoft.com/office/drawing/2014/main" id="{29AC884A-2063-B9B3-D4F7-021B1BF8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796" y="2459280"/>
            <a:ext cx="4437612" cy="3046360"/>
          </a:xfrm>
          <a:prstGeom prst="rect">
            <a:avLst/>
          </a:prstGeom>
        </p:spPr>
      </p:pic>
      <p:sp>
        <p:nvSpPr>
          <p:cNvPr id="16" name="TextBox 15">
            <a:extLst>
              <a:ext uri="{FF2B5EF4-FFF2-40B4-BE49-F238E27FC236}">
                <a16:creationId xmlns:a16="http://schemas.microsoft.com/office/drawing/2014/main" id="{FA44DB87-471F-6802-2FC4-0E06E0C56C6F}"/>
              </a:ext>
            </a:extLst>
          </p:cNvPr>
          <p:cNvSpPr txBox="1"/>
          <p:nvPr/>
        </p:nvSpPr>
        <p:spPr>
          <a:xfrm>
            <a:off x="1105592" y="5505640"/>
            <a:ext cx="4437612" cy="230832"/>
          </a:xfrm>
          <a:prstGeom prst="rect">
            <a:avLst/>
          </a:prstGeom>
          <a:noFill/>
        </p:spPr>
        <p:txBody>
          <a:bodyPr wrap="square">
            <a:spAutoFit/>
          </a:bodyPr>
          <a:lstStyle/>
          <a:p>
            <a:r>
              <a:rPr lang="en-US" sz="900" dirty="0">
                <a:solidFill>
                  <a:schemeClr val="bg1"/>
                </a:solidFill>
                <a:latin typeface="Chakra Petch" panose="00000500000000000000" pitchFamily="2" charset="-34"/>
                <a:cs typeface="Chakra Petch" panose="00000500000000000000" pitchFamily="2" charset="-34"/>
              </a:rPr>
              <a:t>Recovered from: </a:t>
            </a:r>
            <a:r>
              <a:rPr lang="en-US" sz="900" dirty="0">
                <a:solidFill>
                  <a:schemeClr val="bg1"/>
                </a:solidFill>
                <a:latin typeface="Chakra Petch" panose="00000500000000000000" pitchFamily="2" charset="-34"/>
                <a:cs typeface="Chakra Petch" panose="00000500000000000000" pitchFamily="2" charset="-34"/>
                <a:hlinkClick r:id="rId5"/>
              </a:rPr>
              <a:t>https://w.wiki/AN8Q</a:t>
            </a:r>
            <a:r>
              <a:rPr lang="en-US" sz="900" dirty="0">
                <a:solidFill>
                  <a:schemeClr val="bg1"/>
                </a:solidFill>
                <a:latin typeface="Chakra Petch" panose="00000500000000000000" pitchFamily="2" charset="-34"/>
                <a:cs typeface="Chakra Petch" panose="00000500000000000000" pitchFamily="2" charset="-34"/>
              </a:rPr>
              <a:t>. Under </a:t>
            </a:r>
            <a:r>
              <a:rPr lang="en-US" sz="900" dirty="0">
                <a:solidFill>
                  <a:schemeClr val="bg1"/>
                </a:solidFill>
                <a:latin typeface="Chakra Petch" panose="00000500000000000000" pitchFamily="2" charset="-34"/>
                <a:cs typeface="Chakra Petch" panose="00000500000000000000" pitchFamily="2" charset="-34"/>
                <a:hlinkClick r:id="rId6"/>
              </a:rPr>
              <a:t>CC0</a:t>
            </a:r>
            <a:r>
              <a:rPr lang="en-US" sz="900" dirty="0">
                <a:solidFill>
                  <a:schemeClr val="bg1"/>
                </a:solidFill>
                <a:latin typeface="Chakra Petch" panose="00000500000000000000" pitchFamily="2" charset="-34"/>
                <a:cs typeface="Chakra Petch" panose="00000500000000000000" pitchFamily="2" charset="-34"/>
              </a:rPr>
              <a:t> license</a:t>
            </a:r>
          </a:p>
        </p:txBody>
      </p:sp>
      <p:sp>
        <p:nvSpPr>
          <p:cNvPr id="17" name="TextBox 16">
            <a:extLst>
              <a:ext uri="{FF2B5EF4-FFF2-40B4-BE49-F238E27FC236}">
                <a16:creationId xmlns:a16="http://schemas.microsoft.com/office/drawing/2014/main" id="{589BCD78-682A-5AC5-6A9D-3A771F3477A1}"/>
              </a:ext>
            </a:extLst>
          </p:cNvPr>
          <p:cNvSpPr txBox="1"/>
          <p:nvPr/>
        </p:nvSpPr>
        <p:spPr>
          <a:xfrm>
            <a:off x="6648796" y="5505640"/>
            <a:ext cx="4437612" cy="646331"/>
          </a:xfrm>
          <a:prstGeom prst="rect">
            <a:avLst/>
          </a:prstGeom>
          <a:noFill/>
        </p:spPr>
        <p:txBody>
          <a:bodyPr wrap="square">
            <a:spAutoFit/>
          </a:bodyPr>
          <a:lstStyle/>
          <a:p>
            <a:r>
              <a:rPr lang="en-US" sz="900" dirty="0">
                <a:solidFill>
                  <a:schemeClr val="bg1"/>
                </a:solidFill>
                <a:effectLst/>
                <a:latin typeface="Chakra Petch" panose="00000500000000000000" pitchFamily="2" charset="-34"/>
                <a:cs typeface="Chakra Petch" panose="00000500000000000000" pitchFamily="2" charset="-34"/>
              </a:rPr>
              <a:t>Silva, C. L., </a:t>
            </a:r>
            <a:r>
              <a:rPr lang="en-US" sz="900" dirty="0" err="1">
                <a:solidFill>
                  <a:schemeClr val="bg1"/>
                </a:solidFill>
                <a:effectLst/>
                <a:latin typeface="Chakra Petch" panose="00000500000000000000" pitchFamily="2" charset="-34"/>
                <a:cs typeface="Chakra Petch" panose="00000500000000000000" pitchFamily="2" charset="-34"/>
              </a:rPr>
              <a:t>Olival</a:t>
            </a:r>
            <a:r>
              <a:rPr lang="en-US" sz="900" dirty="0">
                <a:solidFill>
                  <a:schemeClr val="bg1"/>
                </a:solidFill>
                <a:effectLst/>
                <a:latin typeface="Chakra Petch" panose="00000500000000000000" pitchFamily="2" charset="-34"/>
                <a:cs typeface="Chakra Petch" panose="00000500000000000000" pitchFamily="2" charset="-34"/>
              </a:rPr>
              <a:t>, A., Perestrelo, R., Silva, P., Tomás, H., &amp; </a:t>
            </a:r>
            <a:r>
              <a:rPr lang="en-US" sz="900" dirty="0" err="1">
                <a:solidFill>
                  <a:schemeClr val="bg1"/>
                </a:solidFill>
                <a:effectLst/>
                <a:latin typeface="Chakra Petch" panose="00000500000000000000" pitchFamily="2" charset="-34"/>
                <a:cs typeface="Chakra Petch" panose="00000500000000000000" pitchFamily="2" charset="-34"/>
              </a:rPr>
              <a:t>Câmara</a:t>
            </a:r>
            <a:r>
              <a:rPr lang="en-US" sz="900" dirty="0">
                <a:solidFill>
                  <a:schemeClr val="bg1"/>
                </a:solidFill>
                <a:effectLst/>
                <a:latin typeface="Chakra Petch" panose="00000500000000000000" pitchFamily="2" charset="-34"/>
                <a:cs typeface="Chakra Petch" panose="00000500000000000000" pitchFamily="2" charset="-34"/>
              </a:rPr>
              <a:t>, J. S. (2019). Untargeted Urinary 1H NMR-Based Metabolomic Pattern as a Potential Platform in Breast Cancer Detection. </a:t>
            </a:r>
            <a:r>
              <a:rPr lang="en-US" sz="900" i="1" dirty="0">
                <a:solidFill>
                  <a:schemeClr val="bg1"/>
                </a:solidFill>
                <a:effectLst/>
                <a:latin typeface="Chakra Petch" panose="00000500000000000000" pitchFamily="2" charset="-34"/>
                <a:cs typeface="Chakra Petch" panose="00000500000000000000" pitchFamily="2" charset="-34"/>
              </a:rPr>
              <a:t>Metabolites</a:t>
            </a:r>
            <a:r>
              <a:rPr lang="en-US" sz="900" dirty="0">
                <a:solidFill>
                  <a:schemeClr val="bg1"/>
                </a:solidFill>
                <a:effectLst/>
                <a:latin typeface="Chakra Petch" panose="00000500000000000000" pitchFamily="2" charset="-34"/>
                <a:cs typeface="Chakra Petch" panose="00000500000000000000" pitchFamily="2" charset="-34"/>
              </a:rPr>
              <a:t>, </a:t>
            </a:r>
            <a:r>
              <a:rPr lang="en-US" sz="900" i="1" dirty="0">
                <a:solidFill>
                  <a:schemeClr val="bg1"/>
                </a:solidFill>
                <a:effectLst/>
                <a:latin typeface="Chakra Petch" panose="00000500000000000000" pitchFamily="2" charset="-34"/>
                <a:cs typeface="Chakra Petch" panose="00000500000000000000" pitchFamily="2" charset="-34"/>
              </a:rPr>
              <a:t>9</a:t>
            </a:r>
            <a:r>
              <a:rPr lang="en-US" sz="900" dirty="0">
                <a:solidFill>
                  <a:schemeClr val="bg1"/>
                </a:solidFill>
                <a:effectLst/>
                <a:latin typeface="Chakra Petch" panose="00000500000000000000" pitchFamily="2" charset="-34"/>
                <a:cs typeface="Chakra Petch" panose="00000500000000000000" pitchFamily="2" charset="-34"/>
              </a:rPr>
              <a:t>(11), Article 11. </a:t>
            </a:r>
            <a:r>
              <a:rPr lang="en-US" sz="900" dirty="0">
                <a:solidFill>
                  <a:schemeClr val="bg1"/>
                </a:solidFill>
                <a:effectLst/>
                <a:latin typeface="Chakra Petch" panose="00000500000000000000" pitchFamily="2" charset="-34"/>
                <a:cs typeface="Chakra Petch" panose="00000500000000000000" pitchFamily="2" charset="-34"/>
                <a:hlinkClick r:id="rId7">
                  <a:extLst>
                    <a:ext uri="{A12FA001-AC4F-418D-AE19-62706E023703}">
                      <ahyp:hlinkClr xmlns:ahyp="http://schemas.microsoft.com/office/drawing/2018/hyperlinkcolor" val="tx"/>
                    </a:ext>
                  </a:extLst>
                </a:hlinkClick>
              </a:rPr>
              <a:t>https://doi.org/10.3390/metabo9110269</a:t>
            </a:r>
            <a:endParaRPr lang="en-US" sz="900" dirty="0">
              <a:solidFill>
                <a:schemeClr val="bg1"/>
              </a:solidFill>
              <a:effectLst/>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1494991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7844"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8"/>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817AE087-5F72-E1EC-2DE4-7D5686E28207}"/>
                  </a:ext>
                </a:extLst>
              </p:cNvPr>
              <p:cNvGraphicFramePr/>
              <p:nvPr/>
            </p:nvGraphicFramePr>
            <p:xfrm>
              <a:off x="3371850" y="2590799"/>
              <a:ext cx="8820150" cy="426719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5" name="Chart 4">
                <a:extLst>
                  <a:ext uri="{FF2B5EF4-FFF2-40B4-BE49-F238E27FC236}">
                    <a16:creationId xmlns:a16="http://schemas.microsoft.com/office/drawing/2014/main" id="{817AE087-5F72-E1EC-2DE4-7D5686E28207}"/>
                  </a:ext>
                </a:extLst>
              </p:cNvPr>
              <p:cNvPicPr>
                <a:picLocks noGrp="1" noRot="1" noChangeAspect="1" noMove="1" noResize="1" noEditPoints="1" noAdjustHandles="1" noChangeArrowheads="1" noChangeShapeType="1"/>
              </p:cNvPicPr>
              <p:nvPr/>
            </p:nvPicPr>
            <p:blipFill>
              <a:blip r:embed="rId10"/>
              <a:stretch>
                <a:fillRect/>
              </a:stretch>
            </p:blipFill>
            <p:spPr>
              <a:xfrm>
                <a:off x="3371850" y="2590799"/>
                <a:ext cx="8820150" cy="4267199"/>
              </a:xfrm>
              <a:prstGeom prst="rect">
                <a:avLst/>
              </a:prstGeom>
            </p:spPr>
          </p:pic>
        </mc:Fallback>
      </mc:AlternateContent>
      <p:sp>
        <p:nvSpPr>
          <p:cNvPr id="9" name="Title">
            <a:extLst>
              <a:ext uri="{FF2B5EF4-FFF2-40B4-BE49-F238E27FC236}">
                <a16:creationId xmlns:a16="http://schemas.microsoft.com/office/drawing/2014/main" id="{9FFA8D3F-7F64-6947-68CE-24470667837A}"/>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FBCDD843-EE10-E738-E615-1E240442A1DA}"/>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6" name="Graphic 49" descr="Cube with solid fill">
            <a:extLst>
              <a:ext uri="{FF2B5EF4-FFF2-40B4-BE49-F238E27FC236}">
                <a16:creationId xmlns:a16="http://schemas.microsoft.com/office/drawing/2014/main" id="{82471DFC-7E04-B334-B164-9166C29174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27052586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725"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6"/>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6363C62C-D786-5F79-E108-8DCB178489CE}"/>
                  </a:ext>
                </a:extLst>
              </p:cNvPr>
              <p:cNvGraphicFramePr/>
              <p:nvPr/>
            </p:nvGraphicFramePr>
            <p:xfrm>
              <a:off x="3371850" y="2590801"/>
              <a:ext cx="8820150" cy="426719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 name="Chart 4">
                <a:extLst>
                  <a:ext uri="{FF2B5EF4-FFF2-40B4-BE49-F238E27FC236}">
                    <a16:creationId xmlns:a16="http://schemas.microsoft.com/office/drawing/2014/main" id="{6363C62C-D786-5F79-E108-8DCB178489CE}"/>
                  </a:ext>
                </a:extLst>
              </p:cNvPr>
              <p:cNvPicPr>
                <a:picLocks noGrp="1" noRot="1" noChangeAspect="1" noMove="1" noResize="1" noEditPoints="1" noAdjustHandles="1" noChangeArrowheads="1" noChangeShapeType="1"/>
              </p:cNvPicPr>
              <p:nvPr/>
            </p:nvPicPr>
            <p:blipFill>
              <a:blip r:embed="rId8"/>
              <a:stretch>
                <a:fillRect/>
              </a:stretch>
            </p:blipFill>
            <p:spPr>
              <a:xfrm>
                <a:off x="3371850" y="2590801"/>
                <a:ext cx="8820150" cy="4267199"/>
              </a:xfrm>
              <a:prstGeom prst="rect">
                <a:avLst/>
              </a:prstGeom>
            </p:spPr>
          </p:pic>
        </mc:Fallback>
      </mc:AlternateContent>
      <p:sp>
        <p:nvSpPr>
          <p:cNvPr id="9" name="Title">
            <a:extLst>
              <a:ext uri="{FF2B5EF4-FFF2-40B4-BE49-F238E27FC236}">
                <a16:creationId xmlns:a16="http://schemas.microsoft.com/office/drawing/2014/main" id="{91715ECD-1107-F852-A610-1008E71284D3}"/>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2" name="TextBox 7">
            <a:extLst>
              <a:ext uri="{FF2B5EF4-FFF2-40B4-BE49-F238E27FC236}">
                <a16:creationId xmlns:a16="http://schemas.microsoft.com/office/drawing/2014/main" id="{CAECC03A-B20D-7808-56D6-1DBE98A664FC}"/>
              </a:ext>
            </a:extLst>
          </p:cNvPr>
          <p:cNvSpPr txBox="1"/>
          <p:nvPr/>
        </p:nvSpPr>
        <p:spPr>
          <a:xfrm>
            <a:off x="-97440" y="388787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13" name="Graphic 49" descr="Cube with solid fill">
            <a:extLst>
              <a:ext uri="{FF2B5EF4-FFF2-40B4-BE49-F238E27FC236}">
                <a16:creationId xmlns:a16="http://schemas.microsoft.com/office/drawing/2014/main" id="{3B139BD6-487C-4FF6-3837-BE58CD20C2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0405" y="2973479"/>
            <a:ext cx="914400" cy="914400"/>
          </a:xfrm>
          <a:prstGeom prst="rect">
            <a:avLst/>
          </a:prstGeom>
        </p:spPr>
      </p:pic>
    </p:spTree>
    <p:extLst>
      <p:ext uri="{BB962C8B-B14F-4D97-AF65-F5344CB8AC3E}">
        <p14:creationId xmlns:p14="http://schemas.microsoft.com/office/powerpoint/2010/main" val="156936502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725"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6"/>
              <a:stretch>
                <a:fillRect/>
              </a:stretch>
            </p:blipFill>
            <p:spPr>
              <a:xfrm>
                <a:off x="3371850" y="2590800"/>
                <a:ext cx="8820150" cy="4267199"/>
              </a:xfrm>
              <a:prstGeom prst="rect">
                <a:avLst/>
              </a:prstGeom>
            </p:spPr>
          </p:pic>
        </mc:Fallback>
      </mc:AlternateContent>
      <p:sp>
        <p:nvSpPr>
          <p:cNvPr id="7" name="Title">
            <a:extLst>
              <a:ext uri="{FF2B5EF4-FFF2-40B4-BE49-F238E27FC236}">
                <a16:creationId xmlns:a16="http://schemas.microsoft.com/office/drawing/2014/main" id="{3E8DF89C-4F44-EF45-4D67-D05F7534AC88}"/>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0" name="TextBox 7">
            <a:extLst>
              <a:ext uri="{FF2B5EF4-FFF2-40B4-BE49-F238E27FC236}">
                <a16:creationId xmlns:a16="http://schemas.microsoft.com/office/drawing/2014/main" id="{4C902103-4DFB-2238-50E1-C10543CB30E0}"/>
              </a:ext>
            </a:extLst>
          </p:cNvPr>
          <p:cNvSpPr txBox="1"/>
          <p:nvPr/>
        </p:nvSpPr>
        <p:spPr>
          <a:xfrm>
            <a:off x="-97440" y="388787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12" name="Graphic 49" descr="Cube with solid fill">
            <a:extLst>
              <a:ext uri="{FF2B5EF4-FFF2-40B4-BE49-F238E27FC236}">
                <a16:creationId xmlns:a16="http://schemas.microsoft.com/office/drawing/2014/main" id="{46E34046-15FA-9C4D-1B93-625DC2F247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0405" y="2973479"/>
            <a:ext cx="914400" cy="914400"/>
          </a:xfrm>
          <a:prstGeom prst="rect">
            <a:avLst/>
          </a:prstGeom>
        </p:spPr>
      </p:pic>
    </p:spTree>
    <p:extLst>
      <p:ext uri="{BB962C8B-B14F-4D97-AF65-F5344CB8AC3E}">
        <p14:creationId xmlns:p14="http://schemas.microsoft.com/office/powerpoint/2010/main" val="399520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7793040"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8972553" y="2590800"/>
              <a:ext cx="8820150" cy="426719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4"/>
              <a:stretch>
                <a:fillRect/>
              </a:stretch>
            </p:blipFill>
            <p:spPr>
              <a:xfrm>
                <a:off x="-8972553" y="2590800"/>
                <a:ext cx="8820150" cy="4267199"/>
              </a:xfrm>
              <a:prstGeom prst="rect">
                <a:avLst/>
              </a:prstGeom>
            </p:spPr>
          </p:pic>
        </mc:Fallback>
      </mc:AlternateContent>
      <p:sp>
        <p:nvSpPr>
          <p:cNvPr id="7" name="Title">
            <a:extLst>
              <a:ext uri="{FF2B5EF4-FFF2-40B4-BE49-F238E27FC236}">
                <a16:creationId xmlns:a16="http://schemas.microsoft.com/office/drawing/2014/main" id="{665270E7-F9BE-3517-A2D1-61E8C31C8B11}"/>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6E6EBCBE-0207-9094-6191-36E513943FFC}"/>
              </a:ext>
            </a:extLst>
          </p:cNvPr>
          <p:cNvSpPr txBox="1"/>
          <p:nvPr/>
        </p:nvSpPr>
        <p:spPr>
          <a:xfrm>
            <a:off x="-12443522" y="47243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5" name="Graphic 49" descr="Cube with solid fill">
            <a:extLst>
              <a:ext uri="{FF2B5EF4-FFF2-40B4-BE49-F238E27FC236}">
                <a16:creationId xmlns:a16="http://schemas.microsoft.com/office/drawing/2014/main" id="{C862D8B5-2612-B27B-7832-4AC877A3CC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5677" y="3809999"/>
            <a:ext cx="914400" cy="914400"/>
          </a:xfrm>
          <a:prstGeom prst="rect">
            <a:avLst/>
          </a:prstGeom>
        </p:spPr>
      </p:pic>
      <p:pic>
        <p:nvPicPr>
          <p:cNvPr id="8" name="Graphic 7" descr="Violin outline">
            <a:extLst>
              <a:ext uri="{FF2B5EF4-FFF2-40B4-BE49-F238E27FC236}">
                <a16:creationId xmlns:a16="http://schemas.microsoft.com/office/drawing/2014/main" id="{573A14F6-B1A1-EFF7-D474-562D56FA65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1203044"/>
            <a:ext cx="914400" cy="914400"/>
          </a:xfrm>
          <a:prstGeom prst="rect">
            <a:avLst/>
          </a:prstGeom>
        </p:spPr>
      </p:pic>
    </p:spTree>
    <p:extLst>
      <p:ext uri="{BB962C8B-B14F-4D97-AF65-F5344CB8AC3E}">
        <p14:creationId xmlns:p14="http://schemas.microsoft.com/office/powerpoint/2010/main" val="36831643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2" name="Picture 11" descr="A screen shot of a computer code&#10;&#10;Description automatically generated">
            <a:extLst>
              <a:ext uri="{FF2B5EF4-FFF2-40B4-BE49-F238E27FC236}">
                <a16:creationId xmlns:a16="http://schemas.microsoft.com/office/drawing/2014/main" id="{A9586EB2-7DC1-075F-6BBF-6D84DB92197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38" b="89757" l="6329" r="93087">
                        <a14:foregroundMark x1="89387" y1="23181" x2="93087" y2="52291"/>
                        <a14:foregroundMark x1="93087" y1="52291" x2="89435" y2="70081"/>
                        <a14:foregroundMark x1="89435" y1="70081" x2="86271" y2="73854"/>
                        <a14:foregroundMark x1="5842" y1="21968" x2="6329" y2="76280"/>
                        <a14:foregroundMark x1="6329" y1="76280" x2="9591" y2="77358"/>
                      </a14:backgroundRemoval>
                    </a14:imgEffect>
                  </a14:imgLayer>
                </a14:imgProps>
              </a:ext>
              <a:ext uri="{28A0092B-C50C-407E-A947-70E740481C1C}">
                <a14:useLocalDpi xmlns:a14="http://schemas.microsoft.com/office/drawing/2010/main" val="0"/>
              </a:ext>
            </a:extLst>
          </a:blip>
          <a:srcRect l="3541" t="15435" r="3959" b="14265"/>
          <a:stretch/>
        </p:blipFill>
        <p:spPr>
          <a:xfrm>
            <a:off x="2134848" y="1038191"/>
            <a:ext cx="7922304" cy="2175034"/>
          </a:xfrm>
          <a:prstGeom prst="rect">
            <a:avLst/>
          </a:prstGeom>
        </p:spPr>
      </p:pic>
      <p:pic>
        <p:nvPicPr>
          <p:cNvPr id="3074" name="Picture 2">
            <a:extLst>
              <a:ext uri="{FF2B5EF4-FFF2-40B4-BE49-F238E27FC236}">
                <a16:creationId xmlns:a16="http://schemas.microsoft.com/office/drawing/2014/main" id="{B374FF3A-5710-4167-1BB8-646A39847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10" y="2825846"/>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02288386-14FE-ECC4-8723-09864FE97B24}"/>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2708664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2052" name="Picture 4">
            <a:extLst>
              <a:ext uri="{FF2B5EF4-FFF2-40B4-BE49-F238E27FC236}">
                <a16:creationId xmlns:a16="http://schemas.microsoft.com/office/drawing/2014/main" id="{5DDEB59F-6F5D-5AC3-3B2C-F7BB87D30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DAFED942-4743-FCB3-1578-19289BF82A48}"/>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1733499870"/>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2052" name="Picture 4">
            <a:extLst>
              <a:ext uri="{FF2B5EF4-FFF2-40B4-BE49-F238E27FC236}">
                <a16:creationId xmlns:a16="http://schemas.microsoft.com/office/drawing/2014/main" id="{5DDEB59F-6F5D-5AC3-3B2C-F7BB87D30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96E07C-B8E5-4146-A861-5916D5438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489405F-C988-396A-7BF1-1F81EE512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9ED35087-2EF6-7E7E-FC41-2B01DB387F4C}"/>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320211929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4098" name="Picture 2">
            <a:extLst>
              <a:ext uri="{FF2B5EF4-FFF2-40B4-BE49-F238E27FC236}">
                <a16:creationId xmlns:a16="http://schemas.microsoft.com/office/drawing/2014/main" id="{6696E07C-B8E5-4146-A861-5916D5438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489405F-C988-396A-7BF1-1F81EE512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46" y="1328736"/>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BBD509F-D276-300B-2D3D-5002D8C07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246" y="1328735"/>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819896-6CC0-86E0-3AFD-2D37C8ADF4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a:extLst>
              <a:ext uri="{FF2B5EF4-FFF2-40B4-BE49-F238E27FC236}">
                <a16:creationId xmlns:a16="http://schemas.microsoft.com/office/drawing/2014/main" id="{1EC16979-B579-ACD9-572C-14147A40B16E}"/>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custDataLst>
      <p:tags r:id="rId1"/>
    </p:custDataLst>
    <p:extLst>
      <p:ext uri="{BB962C8B-B14F-4D97-AF65-F5344CB8AC3E}">
        <p14:creationId xmlns:p14="http://schemas.microsoft.com/office/powerpoint/2010/main" val="31579595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5122"/>
                                        </p:tgtEl>
                                      </p:cBhvr>
                                    </p:animEffect>
                                    <p:set>
                                      <p:cBhvr>
                                        <p:cTn id="11" dur="1" fill="hold">
                                          <p:stCondLst>
                                            <p:cond delay="499"/>
                                          </p:stCondLst>
                                        </p:cTn>
                                        <p:tgtEl>
                                          <p:spTgt spid="51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1782148" y="4426356"/>
            <a:ext cx="354628"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62986"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b="1" dirty="0">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65178"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6737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Batch Sel">
            <a:extLst>
              <a:ext uri="{FF2B5EF4-FFF2-40B4-BE49-F238E27FC236}">
                <a16:creationId xmlns:a16="http://schemas.microsoft.com/office/drawing/2014/main" id="{72E4F3A5-A22D-6858-B7F4-344E52004ABD}"/>
              </a:ext>
            </a:extLst>
          </p:cNvPr>
          <p:cNvSpPr/>
          <p:nvPr/>
        </p:nvSpPr>
        <p:spPr>
          <a:xfrm>
            <a:off x="3431117" y="3353563"/>
            <a:ext cx="72892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22371"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PCPR2</a:t>
            </a:r>
            <a:endParaRPr lang="en-US" sz="20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382319"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28039"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Normalization Sel">
            <a:extLst>
              <a:ext uri="{FF2B5EF4-FFF2-40B4-BE49-F238E27FC236}">
                <a16:creationId xmlns:a16="http://schemas.microsoft.com/office/drawing/2014/main" id="{9D06B0D8-A36D-8D0A-B581-7EDCBBFAF697}"/>
              </a:ext>
            </a:extLst>
          </p:cNvPr>
          <p:cNvSpPr/>
          <p:nvPr/>
        </p:nvSpPr>
        <p:spPr>
          <a:xfrm>
            <a:off x="6125779" y="4206787"/>
            <a:ext cx="72984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16717" y="1919072"/>
            <a:ext cx="1853456" cy="3744610"/>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b="1" dirty="0">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a:p>
            <a:pPr>
              <a:lnSpc>
                <a:spcPct val="200000"/>
              </a:lnSpc>
            </a:pPr>
            <a:endParaRPr lang="en-US" sz="1400" b="1" dirty="0">
              <a:latin typeface="Chakra Petch" panose="00000500000000000000" pitchFamily="2" charset="-34"/>
              <a:cs typeface="Chakra Petch" panose="00000500000000000000" pitchFamily="2" charset="-34"/>
            </a:endParaRP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10012"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16716"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Scaling Sel">
            <a:extLst>
              <a:ext uri="{FF2B5EF4-FFF2-40B4-BE49-F238E27FC236}">
                <a16:creationId xmlns:a16="http://schemas.microsoft.com/office/drawing/2014/main" id="{F2A9CC69-566D-E7BF-57D2-90B765BBF670}"/>
              </a:ext>
            </a:extLst>
          </p:cNvPr>
          <p:cNvSpPr/>
          <p:nvPr/>
        </p:nvSpPr>
        <p:spPr>
          <a:xfrm>
            <a:off x="10605361" y="2500197"/>
            <a:ext cx="780189"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1"/>
            <a:ext cx="1427179" cy="3744610"/>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b="1" dirty="0">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4" name="Transformation Sel">
            <a:extLst>
              <a:ext uri="{FF2B5EF4-FFF2-40B4-BE49-F238E27FC236}">
                <a16:creationId xmlns:a16="http://schemas.microsoft.com/office/drawing/2014/main" id="{8026C6AE-21B1-9877-A817-45BBFC71269E}"/>
              </a:ext>
            </a:extLst>
          </p:cNvPr>
          <p:cNvSpPr/>
          <p:nvPr/>
        </p:nvSpPr>
        <p:spPr>
          <a:xfrm>
            <a:off x="8405101" y="2925289"/>
            <a:ext cx="5198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8391985"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8391985"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8391985"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b="1" dirty="0">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148037"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48037"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48037"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sp>
        <p:nvSpPr>
          <p:cNvPr id="28" name="Title 1">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29" name="Picture 2">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 name="Filtering Sel">
            <a:extLst>
              <a:ext uri="{FF2B5EF4-FFF2-40B4-BE49-F238E27FC236}">
                <a16:creationId xmlns:a16="http://schemas.microsoft.com/office/drawing/2014/main" id="{DAA83EC6-AAFD-6E3C-4D50-A703F1C2BD93}"/>
              </a:ext>
            </a:extLst>
          </p:cNvPr>
          <p:cNvSpPr/>
          <p:nvPr/>
        </p:nvSpPr>
        <p:spPr>
          <a:xfrm>
            <a:off x="225508" y="-705852"/>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0850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iltering Sel">
            <a:extLst>
              <a:ext uri="{FF2B5EF4-FFF2-40B4-BE49-F238E27FC236}">
                <a16:creationId xmlns:a16="http://schemas.microsoft.com/office/drawing/2014/main" id="{DF0DF8CC-6464-CDE2-F8B6-BF8366C617F4}"/>
              </a:ext>
            </a:extLst>
          </p:cNvPr>
          <p:cNvSpPr/>
          <p:nvPr/>
        </p:nvSpPr>
        <p:spPr>
          <a:xfrm>
            <a:off x="238124" y="1161050"/>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mputation Sel">
            <a:extLst>
              <a:ext uri="{FF2B5EF4-FFF2-40B4-BE49-F238E27FC236}">
                <a16:creationId xmlns:a16="http://schemas.microsoft.com/office/drawing/2014/main" id="{0DAE1EA2-3D70-CECB-FEF7-095CBA5AD27A}"/>
              </a:ext>
            </a:extLst>
          </p:cNvPr>
          <p:cNvSpPr/>
          <p:nvPr/>
        </p:nvSpPr>
        <p:spPr>
          <a:xfrm>
            <a:off x="1762986" y="1162093"/>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tch Sel">
            <a:extLst>
              <a:ext uri="{FF2B5EF4-FFF2-40B4-BE49-F238E27FC236}">
                <a16:creationId xmlns:a16="http://schemas.microsoft.com/office/drawing/2014/main" id="{1DC2C85D-36F3-59D9-F947-452A2D1F9CEC}"/>
              </a:ext>
            </a:extLst>
          </p:cNvPr>
          <p:cNvSpPr/>
          <p:nvPr/>
        </p:nvSpPr>
        <p:spPr>
          <a:xfrm>
            <a:off x="3431867" y="1162093"/>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rmalization Sel">
            <a:extLst>
              <a:ext uri="{FF2B5EF4-FFF2-40B4-BE49-F238E27FC236}">
                <a16:creationId xmlns:a16="http://schemas.microsoft.com/office/drawing/2014/main" id="{C0C7B49C-3BA3-6121-02EE-F63640FE14C1}"/>
              </a:ext>
            </a:extLst>
          </p:cNvPr>
          <p:cNvSpPr/>
          <p:nvPr/>
        </p:nvSpPr>
        <p:spPr>
          <a:xfrm>
            <a:off x="6129832" y="1162093"/>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405102" y="1162093"/>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744200" y="1162093"/>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62986" y="1919075"/>
            <a:ext cx="1466912" cy="3940544"/>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22371" y="1919074"/>
            <a:ext cx="2339603" cy="114136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16717" y="1919072"/>
            <a:ext cx="1853456"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0"/>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sp>
        <p:nvSpPr>
          <p:cNvPr id="38" name="Title 1">
            <a:extLst>
              <a:ext uri="{FF2B5EF4-FFF2-40B4-BE49-F238E27FC236}">
                <a16:creationId xmlns:a16="http://schemas.microsoft.com/office/drawing/2014/main" id="{2B5861C1-03A3-92D2-AA7D-DB605168C8D4}"/>
              </a:ext>
            </a:extLst>
          </p:cNvPr>
          <p:cNvSpPr txBox="1">
            <a:spLocks/>
          </p:cNvSpPr>
          <p:nvPr/>
        </p:nvSpPr>
        <p:spPr>
          <a:xfrm>
            <a:off x="8391985"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p:txBody>
      </p:sp>
      <p:sp>
        <p:nvSpPr>
          <p:cNvPr id="33" name="Title 1">
            <a:extLst>
              <a:ext uri="{FF2B5EF4-FFF2-40B4-BE49-F238E27FC236}">
                <a16:creationId xmlns:a16="http://schemas.microsoft.com/office/drawing/2014/main" id="{876BAA2F-3849-8E77-161D-A0A8C57B52E3}"/>
              </a:ext>
            </a:extLst>
          </p:cNvPr>
          <p:cNvSpPr txBox="1">
            <a:spLocks/>
          </p:cNvSpPr>
          <p:nvPr/>
        </p:nvSpPr>
        <p:spPr>
          <a:xfrm>
            <a:off x="148037"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p:txBody>
      </p:sp>
      <p:sp>
        <p:nvSpPr>
          <p:cNvPr id="28" name="Title 1">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29" name="Picture 2">
            <a:extLst>
              <a:ext uri="{FF2B5EF4-FFF2-40B4-BE49-F238E27FC236}">
                <a16:creationId xmlns:a16="http://schemas.microsoft.com/office/drawing/2014/main" id="{21C13FC0-C1D2-6BFB-52C1-84261C65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99879" y="5514975"/>
            <a:ext cx="1087346" cy="1247775"/>
          </a:xfrm>
          <a:prstGeom prst="rect">
            <a:avLst/>
          </a:prstGeom>
        </p:spPr>
      </p:pic>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45F1BDD0-23E7-87F6-D070-9E5A0F3C7B49}"/>
              </a:ext>
            </a:extLst>
          </p:cNvPr>
          <p:cNvCxnSpPr>
            <a:cxnSpLocks/>
          </p:cNvCxnSpPr>
          <p:nvPr/>
        </p:nvCxnSpPr>
        <p:spPr>
          <a:xfrm>
            <a:off x="1780486"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75F2E14-1A9F-E2AA-3A9B-8E2234E326BA}"/>
              </a:ext>
            </a:extLst>
          </p:cNvPr>
          <p:cNvCxnSpPr>
            <a:cxnSpLocks/>
          </p:cNvCxnSpPr>
          <p:nvPr/>
        </p:nvCxnSpPr>
        <p:spPr>
          <a:xfrm>
            <a:off x="3441155"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72BBD5D-5288-F645-C3E4-A72709CB4666}"/>
              </a:ext>
            </a:extLst>
          </p:cNvPr>
          <p:cNvCxnSpPr>
            <a:cxnSpLocks/>
          </p:cNvCxnSpPr>
          <p:nvPr/>
        </p:nvCxnSpPr>
        <p:spPr>
          <a:xfrm>
            <a:off x="6129832"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FFC2F13-2BD7-E548-50C8-4D58B272B5EF}"/>
              </a:ext>
            </a:extLst>
          </p:cNvPr>
          <p:cNvCxnSpPr>
            <a:cxnSpLocks/>
          </p:cNvCxnSpPr>
          <p:nvPr/>
        </p:nvCxnSpPr>
        <p:spPr>
          <a:xfrm>
            <a:off x="8405101"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4395D0B-8E95-AFEA-C5ED-A53E58F457C9}"/>
              </a:ext>
            </a:extLst>
          </p:cNvPr>
          <p:cNvCxnSpPr>
            <a:cxnSpLocks/>
          </p:cNvCxnSpPr>
          <p:nvPr/>
        </p:nvCxnSpPr>
        <p:spPr>
          <a:xfrm>
            <a:off x="161153"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Filtering">
            <a:extLst>
              <a:ext uri="{FF2B5EF4-FFF2-40B4-BE49-F238E27FC236}">
                <a16:creationId xmlns:a16="http://schemas.microsoft.com/office/drawing/2014/main" id="{D30C6BD6-9535-F357-FE7D-646D083EB8EB}"/>
              </a:ext>
            </a:extLst>
          </p:cNvPr>
          <p:cNvSpPr txBox="1">
            <a:spLocks/>
          </p:cNvSpPr>
          <p:nvPr/>
        </p:nvSpPr>
        <p:spPr>
          <a:xfrm>
            <a:off x="148037"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765178"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382319"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910012"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391985"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Tree>
    <p:custDataLst>
      <p:tags r:id="rId1"/>
    </p:custDataLst>
    <p:extLst>
      <p:ext uri="{BB962C8B-B14F-4D97-AF65-F5344CB8AC3E}">
        <p14:creationId xmlns:p14="http://schemas.microsoft.com/office/powerpoint/2010/main" val="12897704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400"/>
                                  </p:stCondLst>
                                  <p:childTnLst>
                                    <p:animEffect transition="out" filter="fade">
                                      <p:cBhvr>
                                        <p:cTn id="6" dur="250"/>
                                        <p:tgtEl>
                                          <p:spTgt spid="33">
                                            <p:txEl>
                                              <p:pRg st="0" end="0"/>
                                            </p:txEl>
                                          </p:spTgt>
                                        </p:tgtEl>
                                      </p:cBhvr>
                                    </p:animEffect>
                                    <p:anim calcmode="lin" valueType="num">
                                      <p:cBhvr>
                                        <p:cTn id="7" dur="250"/>
                                        <p:tgtEl>
                                          <p:spTgt spid="33">
                                            <p:txEl>
                                              <p:pRg st="0" end="0"/>
                                            </p:txEl>
                                          </p:spTgt>
                                        </p:tgtEl>
                                        <p:attrNameLst>
                                          <p:attrName>ppt_x</p:attrName>
                                        </p:attrNameLst>
                                      </p:cBhvr>
                                      <p:tavLst>
                                        <p:tav tm="0">
                                          <p:val>
                                            <p:strVal val="ppt_x"/>
                                          </p:val>
                                        </p:tav>
                                        <p:tav tm="100000">
                                          <p:val>
                                            <p:strVal val="ppt_x"/>
                                          </p:val>
                                        </p:tav>
                                      </p:tavLst>
                                    </p:anim>
                                    <p:anim calcmode="lin" valueType="num">
                                      <p:cBhvr>
                                        <p:cTn id="8" dur="250"/>
                                        <p:tgtEl>
                                          <p:spTgt spid="33">
                                            <p:txEl>
                                              <p:pRg st="0" end="0"/>
                                            </p:txEl>
                                          </p:spTgt>
                                        </p:tgtEl>
                                        <p:attrNameLst>
                                          <p:attrName>ppt_y</p:attrName>
                                        </p:attrNameLst>
                                      </p:cBhvr>
                                      <p:tavLst>
                                        <p:tav tm="0">
                                          <p:val>
                                            <p:strVal val="ppt_y"/>
                                          </p:val>
                                        </p:tav>
                                        <p:tav tm="100000">
                                          <p:val>
                                            <p:strVal val="ppt_y-.1"/>
                                          </p:val>
                                        </p:tav>
                                      </p:tavLst>
                                    </p:anim>
                                    <p:set>
                                      <p:cBhvr>
                                        <p:cTn id="9" dur="1" fill="hold">
                                          <p:stCondLst>
                                            <p:cond delay="249"/>
                                          </p:stCondLst>
                                        </p:cTn>
                                        <p:tgtEl>
                                          <p:spTgt spid="33">
                                            <p:txEl>
                                              <p:pRg st="0" end="0"/>
                                            </p:txEl>
                                          </p:spTgt>
                                        </p:tgtEl>
                                        <p:attrNameLst>
                                          <p:attrName>style.visibility</p:attrName>
                                        </p:attrNameLst>
                                      </p:cBhvr>
                                      <p:to>
                                        <p:strVal val="hidden"/>
                                      </p:to>
                                    </p:set>
                                  </p:childTnLst>
                                </p:cTn>
                              </p:par>
                              <p:par>
                                <p:cTn id="10" presetID="47" presetClass="exit" presetSubtype="0" fill="hold" grpId="0" nodeType="withEffect">
                                  <p:stCondLst>
                                    <p:cond delay="300"/>
                                  </p:stCondLst>
                                  <p:childTnLst>
                                    <p:animEffect transition="out" filter="fade">
                                      <p:cBhvr>
                                        <p:cTn id="11" dur="250"/>
                                        <p:tgtEl>
                                          <p:spTgt spid="33">
                                            <p:txEl>
                                              <p:pRg st="1" end="1"/>
                                            </p:txEl>
                                          </p:spTgt>
                                        </p:tgtEl>
                                      </p:cBhvr>
                                    </p:animEffect>
                                    <p:anim calcmode="lin" valueType="num">
                                      <p:cBhvr>
                                        <p:cTn id="12" dur="250"/>
                                        <p:tgtEl>
                                          <p:spTgt spid="33">
                                            <p:txEl>
                                              <p:pRg st="1" end="1"/>
                                            </p:txEl>
                                          </p:spTgt>
                                        </p:tgtEl>
                                        <p:attrNameLst>
                                          <p:attrName>ppt_x</p:attrName>
                                        </p:attrNameLst>
                                      </p:cBhvr>
                                      <p:tavLst>
                                        <p:tav tm="0">
                                          <p:val>
                                            <p:strVal val="ppt_x"/>
                                          </p:val>
                                        </p:tav>
                                        <p:tav tm="100000">
                                          <p:val>
                                            <p:strVal val="ppt_x"/>
                                          </p:val>
                                        </p:tav>
                                      </p:tavLst>
                                    </p:anim>
                                    <p:anim calcmode="lin" valueType="num">
                                      <p:cBhvr>
                                        <p:cTn id="13" dur="250"/>
                                        <p:tgtEl>
                                          <p:spTgt spid="33">
                                            <p:txEl>
                                              <p:pRg st="1" end="1"/>
                                            </p:txEl>
                                          </p:spTgt>
                                        </p:tgtEl>
                                        <p:attrNameLst>
                                          <p:attrName>ppt_y</p:attrName>
                                        </p:attrNameLst>
                                      </p:cBhvr>
                                      <p:tavLst>
                                        <p:tav tm="0">
                                          <p:val>
                                            <p:strVal val="ppt_y"/>
                                          </p:val>
                                        </p:tav>
                                        <p:tav tm="100000">
                                          <p:val>
                                            <p:strVal val="ppt_y-.1"/>
                                          </p:val>
                                        </p:tav>
                                      </p:tavLst>
                                    </p:anim>
                                    <p:set>
                                      <p:cBhvr>
                                        <p:cTn id="14" dur="1" fill="hold">
                                          <p:stCondLst>
                                            <p:cond delay="249"/>
                                          </p:stCondLst>
                                        </p:cTn>
                                        <p:tgtEl>
                                          <p:spTgt spid="33">
                                            <p:txEl>
                                              <p:pRg st="1" end="1"/>
                                            </p:txEl>
                                          </p:spTgt>
                                        </p:tgtEl>
                                        <p:attrNameLst>
                                          <p:attrName>style.visibility</p:attrName>
                                        </p:attrNameLst>
                                      </p:cBhvr>
                                      <p:to>
                                        <p:strVal val="hidden"/>
                                      </p:to>
                                    </p:set>
                                  </p:childTnLst>
                                </p:cTn>
                              </p:par>
                              <p:par>
                                <p:cTn id="15" presetID="47" presetClass="exit" presetSubtype="0" fill="hold" grpId="0" nodeType="withEffect">
                                  <p:stCondLst>
                                    <p:cond delay="400"/>
                                  </p:stCondLst>
                                  <p:childTnLst>
                                    <p:animEffect transition="out" filter="fade">
                                      <p:cBhvr>
                                        <p:cTn id="16" dur="250"/>
                                        <p:tgtEl>
                                          <p:spTgt spid="34">
                                            <p:txEl>
                                              <p:pRg st="0" end="0"/>
                                            </p:txEl>
                                          </p:spTgt>
                                        </p:tgtEl>
                                      </p:cBhvr>
                                    </p:animEffect>
                                    <p:anim calcmode="lin" valueType="num">
                                      <p:cBhvr>
                                        <p:cTn id="17" dur="250"/>
                                        <p:tgtEl>
                                          <p:spTgt spid="34">
                                            <p:txEl>
                                              <p:pRg st="0" end="0"/>
                                            </p:txEl>
                                          </p:spTgt>
                                        </p:tgtEl>
                                        <p:attrNameLst>
                                          <p:attrName>ppt_x</p:attrName>
                                        </p:attrNameLst>
                                      </p:cBhvr>
                                      <p:tavLst>
                                        <p:tav tm="0">
                                          <p:val>
                                            <p:strVal val="ppt_x"/>
                                          </p:val>
                                        </p:tav>
                                        <p:tav tm="100000">
                                          <p:val>
                                            <p:strVal val="ppt_x"/>
                                          </p:val>
                                        </p:tav>
                                      </p:tavLst>
                                    </p:anim>
                                    <p:anim calcmode="lin" valueType="num">
                                      <p:cBhvr>
                                        <p:cTn id="18" dur="250"/>
                                        <p:tgtEl>
                                          <p:spTgt spid="34">
                                            <p:txEl>
                                              <p:pRg st="0" end="0"/>
                                            </p:txEl>
                                          </p:spTgt>
                                        </p:tgtEl>
                                        <p:attrNameLst>
                                          <p:attrName>ppt_y</p:attrName>
                                        </p:attrNameLst>
                                      </p:cBhvr>
                                      <p:tavLst>
                                        <p:tav tm="0">
                                          <p:val>
                                            <p:strVal val="ppt_y"/>
                                          </p:val>
                                        </p:tav>
                                        <p:tav tm="100000">
                                          <p:val>
                                            <p:strVal val="ppt_y-.1"/>
                                          </p:val>
                                        </p:tav>
                                      </p:tavLst>
                                    </p:anim>
                                    <p:set>
                                      <p:cBhvr>
                                        <p:cTn id="19" dur="1" fill="hold">
                                          <p:stCondLst>
                                            <p:cond delay="249"/>
                                          </p:stCondLst>
                                        </p:cTn>
                                        <p:tgtEl>
                                          <p:spTgt spid="34">
                                            <p:txEl>
                                              <p:pRg st="0" end="0"/>
                                            </p:txEl>
                                          </p:spTgt>
                                        </p:tgtEl>
                                        <p:attrNameLst>
                                          <p:attrName>style.visibility</p:attrName>
                                        </p:attrNameLst>
                                      </p:cBhvr>
                                      <p:to>
                                        <p:strVal val="hidden"/>
                                      </p:to>
                                    </p:set>
                                  </p:childTnLst>
                                </p:cTn>
                              </p:par>
                              <p:par>
                                <p:cTn id="20" presetID="47" presetClass="exit" presetSubtype="0" fill="hold" grpId="0" nodeType="withEffect">
                                  <p:stCondLst>
                                    <p:cond delay="300"/>
                                  </p:stCondLst>
                                  <p:childTnLst>
                                    <p:animEffect transition="out" filter="fade">
                                      <p:cBhvr>
                                        <p:cTn id="21" dur="250"/>
                                        <p:tgtEl>
                                          <p:spTgt spid="34">
                                            <p:txEl>
                                              <p:pRg st="1" end="1"/>
                                            </p:txEl>
                                          </p:spTgt>
                                        </p:tgtEl>
                                      </p:cBhvr>
                                    </p:animEffect>
                                    <p:anim calcmode="lin" valueType="num">
                                      <p:cBhvr>
                                        <p:cTn id="22" dur="250"/>
                                        <p:tgtEl>
                                          <p:spTgt spid="34">
                                            <p:txEl>
                                              <p:pRg st="1" end="1"/>
                                            </p:txEl>
                                          </p:spTgt>
                                        </p:tgtEl>
                                        <p:attrNameLst>
                                          <p:attrName>ppt_x</p:attrName>
                                        </p:attrNameLst>
                                      </p:cBhvr>
                                      <p:tavLst>
                                        <p:tav tm="0">
                                          <p:val>
                                            <p:strVal val="ppt_x"/>
                                          </p:val>
                                        </p:tav>
                                        <p:tav tm="100000">
                                          <p:val>
                                            <p:strVal val="ppt_x"/>
                                          </p:val>
                                        </p:tav>
                                      </p:tavLst>
                                    </p:anim>
                                    <p:anim calcmode="lin" valueType="num">
                                      <p:cBhvr>
                                        <p:cTn id="23" dur="250"/>
                                        <p:tgtEl>
                                          <p:spTgt spid="34">
                                            <p:txEl>
                                              <p:pRg st="1" end="1"/>
                                            </p:txEl>
                                          </p:spTgt>
                                        </p:tgtEl>
                                        <p:attrNameLst>
                                          <p:attrName>ppt_y</p:attrName>
                                        </p:attrNameLst>
                                      </p:cBhvr>
                                      <p:tavLst>
                                        <p:tav tm="0">
                                          <p:val>
                                            <p:strVal val="ppt_y"/>
                                          </p:val>
                                        </p:tav>
                                        <p:tav tm="100000">
                                          <p:val>
                                            <p:strVal val="ppt_y-.1"/>
                                          </p:val>
                                        </p:tav>
                                      </p:tavLst>
                                    </p:anim>
                                    <p:set>
                                      <p:cBhvr>
                                        <p:cTn id="24" dur="1" fill="hold">
                                          <p:stCondLst>
                                            <p:cond delay="249"/>
                                          </p:stCondLst>
                                        </p:cTn>
                                        <p:tgtEl>
                                          <p:spTgt spid="34">
                                            <p:txEl>
                                              <p:pRg st="1" end="1"/>
                                            </p:txEl>
                                          </p:spTgt>
                                        </p:tgtEl>
                                        <p:attrNameLst>
                                          <p:attrName>style.visibility</p:attrName>
                                        </p:attrNameLst>
                                      </p:cBhvr>
                                      <p:to>
                                        <p:strVal val="hidden"/>
                                      </p:to>
                                    </p:set>
                                  </p:childTnLst>
                                </p:cTn>
                              </p:par>
                              <p:par>
                                <p:cTn id="25" presetID="47" presetClass="exit" presetSubtype="0" fill="hold" grpId="0" nodeType="withEffect">
                                  <p:stCondLst>
                                    <p:cond delay="250"/>
                                  </p:stCondLst>
                                  <p:childTnLst>
                                    <p:animEffect transition="out" filter="fade">
                                      <p:cBhvr>
                                        <p:cTn id="26" dur="250"/>
                                        <p:tgtEl>
                                          <p:spTgt spid="34">
                                            <p:txEl>
                                              <p:pRg st="2" end="2"/>
                                            </p:txEl>
                                          </p:spTgt>
                                        </p:tgtEl>
                                      </p:cBhvr>
                                    </p:animEffect>
                                    <p:anim calcmode="lin" valueType="num">
                                      <p:cBhvr>
                                        <p:cTn id="27" dur="250"/>
                                        <p:tgtEl>
                                          <p:spTgt spid="34">
                                            <p:txEl>
                                              <p:pRg st="2" end="2"/>
                                            </p:txEl>
                                          </p:spTgt>
                                        </p:tgtEl>
                                        <p:attrNameLst>
                                          <p:attrName>ppt_x</p:attrName>
                                        </p:attrNameLst>
                                      </p:cBhvr>
                                      <p:tavLst>
                                        <p:tav tm="0">
                                          <p:val>
                                            <p:strVal val="ppt_x"/>
                                          </p:val>
                                        </p:tav>
                                        <p:tav tm="100000">
                                          <p:val>
                                            <p:strVal val="ppt_x"/>
                                          </p:val>
                                        </p:tav>
                                      </p:tavLst>
                                    </p:anim>
                                    <p:anim calcmode="lin" valueType="num">
                                      <p:cBhvr>
                                        <p:cTn id="28" dur="250"/>
                                        <p:tgtEl>
                                          <p:spTgt spid="34">
                                            <p:txEl>
                                              <p:pRg st="2" end="2"/>
                                            </p:txEl>
                                          </p:spTgt>
                                        </p:tgtEl>
                                        <p:attrNameLst>
                                          <p:attrName>ppt_y</p:attrName>
                                        </p:attrNameLst>
                                      </p:cBhvr>
                                      <p:tavLst>
                                        <p:tav tm="0">
                                          <p:val>
                                            <p:strVal val="ppt_y"/>
                                          </p:val>
                                        </p:tav>
                                        <p:tav tm="100000">
                                          <p:val>
                                            <p:strVal val="ppt_y-.1"/>
                                          </p:val>
                                        </p:tav>
                                      </p:tavLst>
                                    </p:anim>
                                    <p:set>
                                      <p:cBhvr>
                                        <p:cTn id="29" dur="1" fill="hold">
                                          <p:stCondLst>
                                            <p:cond delay="249"/>
                                          </p:stCondLst>
                                        </p:cTn>
                                        <p:tgtEl>
                                          <p:spTgt spid="34">
                                            <p:txEl>
                                              <p:pRg st="2" end="2"/>
                                            </p:txEl>
                                          </p:spTgt>
                                        </p:tgtEl>
                                        <p:attrNameLst>
                                          <p:attrName>style.visibility</p:attrName>
                                        </p:attrNameLst>
                                      </p:cBhvr>
                                      <p:to>
                                        <p:strVal val="hidden"/>
                                      </p:to>
                                    </p:set>
                                  </p:childTnLst>
                                </p:cTn>
                              </p:par>
                              <p:par>
                                <p:cTn id="30" presetID="47" presetClass="exit" presetSubtype="0" fill="hold" grpId="0" nodeType="withEffect">
                                  <p:stCondLst>
                                    <p:cond delay="200"/>
                                  </p:stCondLst>
                                  <p:childTnLst>
                                    <p:animEffect transition="out" filter="fade">
                                      <p:cBhvr>
                                        <p:cTn id="31" dur="250"/>
                                        <p:tgtEl>
                                          <p:spTgt spid="34">
                                            <p:txEl>
                                              <p:pRg st="3" end="3"/>
                                            </p:txEl>
                                          </p:spTgt>
                                        </p:tgtEl>
                                      </p:cBhvr>
                                    </p:animEffect>
                                    <p:anim calcmode="lin" valueType="num">
                                      <p:cBhvr>
                                        <p:cTn id="32" dur="250"/>
                                        <p:tgtEl>
                                          <p:spTgt spid="34">
                                            <p:txEl>
                                              <p:pRg st="3" end="3"/>
                                            </p:txEl>
                                          </p:spTgt>
                                        </p:tgtEl>
                                        <p:attrNameLst>
                                          <p:attrName>ppt_x</p:attrName>
                                        </p:attrNameLst>
                                      </p:cBhvr>
                                      <p:tavLst>
                                        <p:tav tm="0">
                                          <p:val>
                                            <p:strVal val="ppt_x"/>
                                          </p:val>
                                        </p:tav>
                                        <p:tav tm="100000">
                                          <p:val>
                                            <p:strVal val="ppt_x"/>
                                          </p:val>
                                        </p:tav>
                                      </p:tavLst>
                                    </p:anim>
                                    <p:anim calcmode="lin" valueType="num">
                                      <p:cBhvr>
                                        <p:cTn id="33" dur="250"/>
                                        <p:tgtEl>
                                          <p:spTgt spid="34">
                                            <p:txEl>
                                              <p:pRg st="3" end="3"/>
                                            </p:txEl>
                                          </p:spTgt>
                                        </p:tgtEl>
                                        <p:attrNameLst>
                                          <p:attrName>ppt_y</p:attrName>
                                        </p:attrNameLst>
                                      </p:cBhvr>
                                      <p:tavLst>
                                        <p:tav tm="0">
                                          <p:val>
                                            <p:strVal val="ppt_y"/>
                                          </p:val>
                                        </p:tav>
                                        <p:tav tm="100000">
                                          <p:val>
                                            <p:strVal val="ppt_y-.1"/>
                                          </p:val>
                                        </p:tav>
                                      </p:tavLst>
                                    </p:anim>
                                    <p:set>
                                      <p:cBhvr>
                                        <p:cTn id="34" dur="1" fill="hold">
                                          <p:stCondLst>
                                            <p:cond delay="249"/>
                                          </p:stCondLst>
                                        </p:cTn>
                                        <p:tgtEl>
                                          <p:spTgt spid="34">
                                            <p:txEl>
                                              <p:pRg st="3" end="3"/>
                                            </p:txEl>
                                          </p:spTgt>
                                        </p:tgtEl>
                                        <p:attrNameLst>
                                          <p:attrName>style.visibility</p:attrName>
                                        </p:attrNameLst>
                                      </p:cBhvr>
                                      <p:to>
                                        <p:strVal val="hidden"/>
                                      </p:to>
                                    </p:set>
                                  </p:childTnLst>
                                </p:cTn>
                              </p:par>
                              <p:par>
                                <p:cTn id="35" presetID="47" presetClass="exit" presetSubtype="0" fill="hold" grpId="0" nodeType="withEffect">
                                  <p:stCondLst>
                                    <p:cond delay="150"/>
                                  </p:stCondLst>
                                  <p:childTnLst>
                                    <p:animEffect transition="out" filter="fade">
                                      <p:cBhvr>
                                        <p:cTn id="36" dur="250"/>
                                        <p:tgtEl>
                                          <p:spTgt spid="34">
                                            <p:txEl>
                                              <p:pRg st="4" end="4"/>
                                            </p:txEl>
                                          </p:spTgt>
                                        </p:tgtEl>
                                      </p:cBhvr>
                                    </p:animEffect>
                                    <p:anim calcmode="lin" valueType="num">
                                      <p:cBhvr>
                                        <p:cTn id="37" dur="250"/>
                                        <p:tgtEl>
                                          <p:spTgt spid="34">
                                            <p:txEl>
                                              <p:pRg st="4" end="4"/>
                                            </p:txEl>
                                          </p:spTgt>
                                        </p:tgtEl>
                                        <p:attrNameLst>
                                          <p:attrName>ppt_x</p:attrName>
                                        </p:attrNameLst>
                                      </p:cBhvr>
                                      <p:tavLst>
                                        <p:tav tm="0">
                                          <p:val>
                                            <p:strVal val="ppt_x"/>
                                          </p:val>
                                        </p:tav>
                                        <p:tav tm="100000">
                                          <p:val>
                                            <p:strVal val="ppt_x"/>
                                          </p:val>
                                        </p:tav>
                                      </p:tavLst>
                                    </p:anim>
                                    <p:anim calcmode="lin" valueType="num">
                                      <p:cBhvr>
                                        <p:cTn id="38" dur="250"/>
                                        <p:tgtEl>
                                          <p:spTgt spid="34">
                                            <p:txEl>
                                              <p:pRg st="4" end="4"/>
                                            </p:txEl>
                                          </p:spTgt>
                                        </p:tgtEl>
                                        <p:attrNameLst>
                                          <p:attrName>ppt_y</p:attrName>
                                        </p:attrNameLst>
                                      </p:cBhvr>
                                      <p:tavLst>
                                        <p:tav tm="0">
                                          <p:val>
                                            <p:strVal val="ppt_y"/>
                                          </p:val>
                                        </p:tav>
                                        <p:tav tm="100000">
                                          <p:val>
                                            <p:strVal val="ppt_y-.1"/>
                                          </p:val>
                                        </p:tav>
                                      </p:tavLst>
                                    </p:anim>
                                    <p:set>
                                      <p:cBhvr>
                                        <p:cTn id="39" dur="1" fill="hold">
                                          <p:stCondLst>
                                            <p:cond delay="249"/>
                                          </p:stCondLst>
                                        </p:cTn>
                                        <p:tgtEl>
                                          <p:spTgt spid="34">
                                            <p:txEl>
                                              <p:pRg st="4" end="4"/>
                                            </p:txEl>
                                          </p:spTgt>
                                        </p:tgtEl>
                                        <p:attrNameLst>
                                          <p:attrName>style.visibility</p:attrName>
                                        </p:attrNameLst>
                                      </p:cBhvr>
                                      <p:to>
                                        <p:strVal val="hidden"/>
                                      </p:to>
                                    </p:set>
                                  </p:childTnLst>
                                </p:cTn>
                              </p:par>
                              <p:par>
                                <p:cTn id="40" presetID="47" presetClass="exit" presetSubtype="0" fill="hold" grpId="0" nodeType="withEffect">
                                  <p:stCondLst>
                                    <p:cond delay="100"/>
                                  </p:stCondLst>
                                  <p:childTnLst>
                                    <p:animEffect transition="out" filter="fade">
                                      <p:cBhvr>
                                        <p:cTn id="41" dur="250"/>
                                        <p:tgtEl>
                                          <p:spTgt spid="34">
                                            <p:txEl>
                                              <p:pRg st="5" end="5"/>
                                            </p:txEl>
                                          </p:spTgt>
                                        </p:tgtEl>
                                      </p:cBhvr>
                                    </p:animEffect>
                                    <p:anim calcmode="lin" valueType="num">
                                      <p:cBhvr>
                                        <p:cTn id="42" dur="250"/>
                                        <p:tgtEl>
                                          <p:spTgt spid="34">
                                            <p:txEl>
                                              <p:pRg st="5" end="5"/>
                                            </p:txEl>
                                          </p:spTgt>
                                        </p:tgtEl>
                                        <p:attrNameLst>
                                          <p:attrName>ppt_x</p:attrName>
                                        </p:attrNameLst>
                                      </p:cBhvr>
                                      <p:tavLst>
                                        <p:tav tm="0">
                                          <p:val>
                                            <p:strVal val="ppt_x"/>
                                          </p:val>
                                        </p:tav>
                                        <p:tav tm="100000">
                                          <p:val>
                                            <p:strVal val="ppt_x"/>
                                          </p:val>
                                        </p:tav>
                                      </p:tavLst>
                                    </p:anim>
                                    <p:anim calcmode="lin" valueType="num">
                                      <p:cBhvr>
                                        <p:cTn id="43" dur="250"/>
                                        <p:tgtEl>
                                          <p:spTgt spid="34">
                                            <p:txEl>
                                              <p:pRg st="5" end="5"/>
                                            </p:txEl>
                                          </p:spTgt>
                                        </p:tgtEl>
                                        <p:attrNameLst>
                                          <p:attrName>ppt_y</p:attrName>
                                        </p:attrNameLst>
                                      </p:cBhvr>
                                      <p:tavLst>
                                        <p:tav tm="0">
                                          <p:val>
                                            <p:strVal val="ppt_y"/>
                                          </p:val>
                                        </p:tav>
                                        <p:tav tm="100000">
                                          <p:val>
                                            <p:strVal val="ppt_y-.1"/>
                                          </p:val>
                                        </p:tav>
                                      </p:tavLst>
                                    </p:anim>
                                    <p:set>
                                      <p:cBhvr>
                                        <p:cTn id="44" dur="1" fill="hold">
                                          <p:stCondLst>
                                            <p:cond delay="249"/>
                                          </p:stCondLst>
                                        </p:cTn>
                                        <p:tgtEl>
                                          <p:spTgt spid="34">
                                            <p:txEl>
                                              <p:pRg st="5" end="5"/>
                                            </p:txEl>
                                          </p:spTgt>
                                        </p:tgtEl>
                                        <p:attrNameLst>
                                          <p:attrName>style.visibility</p:attrName>
                                        </p:attrNameLst>
                                      </p:cBhvr>
                                      <p:to>
                                        <p:strVal val="hidden"/>
                                      </p:to>
                                    </p:set>
                                  </p:childTnLst>
                                </p:cTn>
                              </p:par>
                              <p:par>
                                <p:cTn id="45" presetID="47" presetClass="exit" presetSubtype="0" fill="hold" grpId="0" nodeType="withEffect">
                                  <p:stCondLst>
                                    <p:cond delay="50"/>
                                  </p:stCondLst>
                                  <p:childTnLst>
                                    <p:animEffect transition="out" filter="fade">
                                      <p:cBhvr>
                                        <p:cTn id="46" dur="250"/>
                                        <p:tgtEl>
                                          <p:spTgt spid="34">
                                            <p:txEl>
                                              <p:pRg st="6" end="6"/>
                                            </p:txEl>
                                          </p:spTgt>
                                        </p:tgtEl>
                                      </p:cBhvr>
                                    </p:animEffect>
                                    <p:anim calcmode="lin" valueType="num">
                                      <p:cBhvr>
                                        <p:cTn id="47" dur="250"/>
                                        <p:tgtEl>
                                          <p:spTgt spid="34">
                                            <p:txEl>
                                              <p:pRg st="6" end="6"/>
                                            </p:txEl>
                                          </p:spTgt>
                                        </p:tgtEl>
                                        <p:attrNameLst>
                                          <p:attrName>ppt_x</p:attrName>
                                        </p:attrNameLst>
                                      </p:cBhvr>
                                      <p:tavLst>
                                        <p:tav tm="0">
                                          <p:val>
                                            <p:strVal val="ppt_x"/>
                                          </p:val>
                                        </p:tav>
                                        <p:tav tm="100000">
                                          <p:val>
                                            <p:strVal val="ppt_x"/>
                                          </p:val>
                                        </p:tav>
                                      </p:tavLst>
                                    </p:anim>
                                    <p:anim calcmode="lin" valueType="num">
                                      <p:cBhvr>
                                        <p:cTn id="48" dur="250"/>
                                        <p:tgtEl>
                                          <p:spTgt spid="34">
                                            <p:txEl>
                                              <p:pRg st="6" end="6"/>
                                            </p:txEl>
                                          </p:spTgt>
                                        </p:tgtEl>
                                        <p:attrNameLst>
                                          <p:attrName>ppt_y</p:attrName>
                                        </p:attrNameLst>
                                      </p:cBhvr>
                                      <p:tavLst>
                                        <p:tav tm="0">
                                          <p:val>
                                            <p:strVal val="ppt_y"/>
                                          </p:val>
                                        </p:tav>
                                        <p:tav tm="100000">
                                          <p:val>
                                            <p:strVal val="ppt_y-.1"/>
                                          </p:val>
                                        </p:tav>
                                      </p:tavLst>
                                    </p:anim>
                                    <p:set>
                                      <p:cBhvr>
                                        <p:cTn id="49" dur="1" fill="hold">
                                          <p:stCondLst>
                                            <p:cond delay="249"/>
                                          </p:stCondLst>
                                        </p:cTn>
                                        <p:tgtEl>
                                          <p:spTgt spid="34">
                                            <p:txEl>
                                              <p:pRg st="6" end="6"/>
                                            </p:txEl>
                                          </p:spTgt>
                                        </p:tgtEl>
                                        <p:attrNameLst>
                                          <p:attrName>style.visibility</p:attrName>
                                        </p:attrNameLst>
                                      </p:cBhvr>
                                      <p:to>
                                        <p:strVal val="hidden"/>
                                      </p:to>
                                    </p:set>
                                  </p:childTnLst>
                                </p:cTn>
                              </p:par>
                              <p:par>
                                <p:cTn id="50" presetID="47" presetClass="exit" presetSubtype="0" fill="hold" grpId="0" nodeType="withEffect">
                                  <p:stCondLst>
                                    <p:cond delay="0"/>
                                  </p:stCondLst>
                                  <p:childTnLst>
                                    <p:animEffect transition="out" filter="fade">
                                      <p:cBhvr>
                                        <p:cTn id="51" dur="250"/>
                                        <p:tgtEl>
                                          <p:spTgt spid="34">
                                            <p:txEl>
                                              <p:pRg st="7" end="7"/>
                                            </p:txEl>
                                          </p:spTgt>
                                        </p:tgtEl>
                                      </p:cBhvr>
                                    </p:animEffect>
                                    <p:anim calcmode="lin" valueType="num">
                                      <p:cBhvr>
                                        <p:cTn id="52" dur="250"/>
                                        <p:tgtEl>
                                          <p:spTgt spid="34">
                                            <p:txEl>
                                              <p:pRg st="7" end="7"/>
                                            </p:txEl>
                                          </p:spTgt>
                                        </p:tgtEl>
                                        <p:attrNameLst>
                                          <p:attrName>ppt_x</p:attrName>
                                        </p:attrNameLst>
                                      </p:cBhvr>
                                      <p:tavLst>
                                        <p:tav tm="0">
                                          <p:val>
                                            <p:strVal val="ppt_x"/>
                                          </p:val>
                                        </p:tav>
                                        <p:tav tm="100000">
                                          <p:val>
                                            <p:strVal val="ppt_x"/>
                                          </p:val>
                                        </p:tav>
                                      </p:tavLst>
                                    </p:anim>
                                    <p:anim calcmode="lin" valueType="num">
                                      <p:cBhvr>
                                        <p:cTn id="53" dur="250"/>
                                        <p:tgtEl>
                                          <p:spTgt spid="34">
                                            <p:txEl>
                                              <p:pRg st="7" end="7"/>
                                            </p:txEl>
                                          </p:spTgt>
                                        </p:tgtEl>
                                        <p:attrNameLst>
                                          <p:attrName>ppt_y</p:attrName>
                                        </p:attrNameLst>
                                      </p:cBhvr>
                                      <p:tavLst>
                                        <p:tav tm="0">
                                          <p:val>
                                            <p:strVal val="ppt_y"/>
                                          </p:val>
                                        </p:tav>
                                        <p:tav tm="100000">
                                          <p:val>
                                            <p:strVal val="ppt_y-.1"/>
                                          </p:val>
                                        </p:tav>
                                      </p:tavLst>
                                    </p:anim>
                                    <p:set>
                                      <p:cBhvr>
                                        <p:cTn id="54" dur="1" fill="hold">
                                          <p:stCondLst>
                                            <p:cond delay="249"/>
                                          </p:stCondLst>
                                        </p:cTn>
                                        <p:tgtEl>
                                          <p:spTgt spid="34">
                                            <p:txEl>
                                              <p:pRg st="7" end="7"/>
                                            </p:txEl>
                                          </p:spTgt>
                                        </p:tgtEl>
                                        <p:attrNameLst>
                                          <p:attrName>style.visibility</p:attrName>
                                        </p:attrNameLst>
                                      </p:cBhvr>
                                      <p:to>
                                        <p:strVal val="hidden"/>
                                      </p:to>
                                    </p:set>
                                  </p:childTnLst>
                                </p:cTn>
                              </p:par>
                              <p:par>
                                <p:cTn id="55" presetID="47" presetClass="exit" presetSubtype="0" fill="hold" grpId="0" nodeType="withEffect">
                                  <p:stCondLst>
                                    <p:cond delay="400"/>
                                  </p:stCondLst>
                                  <p:childTnLst>
                                    <p:animEffect transition="out" filter="fade">
                                      <p:cBhvr>
                                        <p:cTn id="56" dur="250"/>
                                        <p:tgtEl>
                                          <p:spTgt spid="35">
                                            <p:txEl>
                                              <p:pRg st="0" end="0"/>
                                            </p:txEl>
                                          </p:spTgt>
                                        </p:tgtEl>
                                      </p:cBhvr>
                                    </p:animEffect>
                                    <p:anim calcmode="lin" valueType="num">
                                      <p:cBhvr>
                                        <p:cTn id="57" dur="250"/>
                                        <p:tgtEl>
                                          <p:spTgt spid="35">
                                            <p:txEl>
                                              <p:pRg st="0" end="0"/>
                                            </p:txEl>
                                          </p:spTgt>
                                        </p:tgtEl>
                                        <p:attrNameLst>
                                          <p:attrName>ppt_x</p:attrName>
                                        </p:attrNameLst>
                                      </p:cBhvr>
                                      <p:tavLst>
                                        <p:tav tm="0">
                                          <p:val>
                                            <p:strVal val="ppt_x"/>
                                          </p:val>
                                        </p:tav>
                                        <p:tav tm="100000">
                                          <p:val>
                                            <p:strVal val="ppt_x"/>
                                          </p:val>
                                        </p:tav>
                                      </p:tavLst>
                                    </p:anim>
                                    <p:anim calcmode="lin" valueType="num">
                                      <p:cBhvr>
                                        <p:cTn id="58" dur="250"/>
                                        <p:tgtEl>
                                          <p:spTgt spid="35">
                                            <p:txEl>
                                              <p:pRg st="0" end="0"/>
                                            </p:txEl>
                                          </p:spTgt>
                                        </p:tgtEl>
                                        <p:attrNameLst>
                                          <p:attrName>ppt_y</p:attrName>
                                        </p:attrNameLst>
                                      </p:cBhvr>
                                      <p:tavLst>
                                        <p:tav tm="0">
                                          <p:val>
                                            <p:strVal val="ppt_y"/>
                                          </p:val>
                                        </p:tav>
                                        <p:tav tm="100000">
                                          <p:val>
                                            <p:strVal val="ppt_y-.1"/>
                                          </p:val>
                                        </p:tav>
                                      </p:tavLst>
                                    </p:anim>
                                    <p:set>
                                      <p:cBhvr>
                                        <p:cTn id="59" dur="1" fill="hold">
                                          <p:stCondLst>
                                            <p:cond delay="249"/>
                                          </p:stCondLst>
                                        </p:cTn>
                                        <p:tgtEl>
                                          <p:spTgt spid="35">
                                            <p:txEl>
                                              <p:pRg st="0" end="0"/>
                                            </p:txEl>
                                          </p:spTgt>
                                        </p:tgtEl>
                                        <p:attrNameLst>
                                          <p:attrName>style.visibility</p:attrName>
                                        </p:attrNameLst>
                                      </p:cBhvr>
                                      <p:to>
                                        <p:strVal val="hidden"/>
                                      </p:to>
                                    </p:set>
                                  </p:childTnLst>
                                </p:cTn>
                              </p:par>
                              <p:par>
                                <p:cTn id="60" presetID="47" presetClass="exit" presetSubtype="0" fill="hold" grpId="0" nodeType="withEffect">
                                  <p:stCondLst>
                                    <p:cond delay="300"/>
                                  </p:stCondLst>
                                  <p:childTnLst>
                                    <p:animEffect transition="out" filter="fade">
                                      <p:cBhvr>
                                        <p:cTn id="61" dur="250"/>
                                        <p:tgtEl>
                                          <p:spTgt spid="35">
                                            <p:txEl>
                                              <p:pRg st="1" end="1"/>
                                            </p:txEl>
                                          </p:spTgt>
                                        </p:tgtEl>
                                      </p:cBhvr>
                                    </p:animEffect>
                                    <p:anim calcmode="lin" valueType="num">
                                      <p:cBhvr>
                                        <p:cTn id="62" dur="250"/>
                                        <p:tgtEl>
                                          <p:spTgt spid="35">
                                            <p:txEl>
                                              <p:pRg st="1" end="1"/>
                                            </p:txEl>
                                          </p:spTgt>
                                        </p:tgtEl>
                                        <p:attrNameLst>
                                          <p:attrName>ppt_x</p:attrName>
                                        </p:attrNameLst>
                                      </p:cBhvr>
                                      <p:tavLst>
                                        <p:tav tm="0">
                                          <p:val>
                                            <p:strVal val="ppt_x"/>
                                          </p:val>
                                        </p:tav>
                                        <p:tav tm="100000">
                                          <p:val>
                                            <p:strVal val="ppt_x"/>
                                          </p:val>
                                        </p:tav>
                                      </p:tavLst>
                                    </p:anim>
                                    <p:anim calcmode="lin" valueType="num">
                                      <p:cBhvr>
                                        <p:cTn id="63" dur="250"/>
                                        <p:tgtEl>
                                          <p:spTgt spid="35">
                                            <p:txEl>
                                              <p:pRg st="1" end="1"/>
                                            </p:txEl>
                                          </p:spTgt>
                                        </p:tgtEl>
                                        <p:attrNameLst>
                                          <p:attrName>ppt_y</p:attrName>
                                        </p:attrNameLst>
                                      </p:cBhvr>
                                      <p:tavLst>
                                        <p:tav tm="0">
                                          <p:val>
                                            <p:strVal val="ppt_y"/>
                                          </p:val>
                                        </p:tav>
                                        <p:tav tm="100000">
                                          <p:val>
                                            <p:strVal val="ppt_y-.1"/>
                                          </p:val>
                                        </p:tav>
                                      </p:tavLst>
                                    </p:anim>
                                    <p:set>
                                      <p:cBhvr>
                                        <p:cTn id="64" dur="1" fill="hold">
                                          <p:stCondLst>
                                            <p:cond delay="249"/>
                                          </p:stCondLst>
                                        </p:cTn>
                                        <p:tgtEl>
                                          <p:spTgt spid="35">
                                            <p:txEl>
                                              <p:pRg st="1" end="1"/>
                                            </p:txEl>
                                          </p:spTgt>
                                        </p:tgtEl>
                                        <p:attrNameLst>
                                          <p:attrName>style.visibility</p:attrName>
                                        </p:attrNameLst>
                                      </p:cBhvr>
                                      <p:to>
                                        <p:strVal val="hidden"/>
                                      </p:to>
                                    </p:set>
                                  </p:childTnLst>
                                </p:cTn>
                              </p:par>
                              <p:par>
                                <p:cTn id="65" presetID="47" presetClass="exit" presetSubtype="0" fill="hold" grpId="0" nodeType="withEffect">
                                  <p:stCondLst>
                                    <p:cond delay="400"/>
                                  </p:stCondLst>
                                  <p:childTnLst>
                                    <p:animEffect transition="out" filter="fade">
                                      <p:cBhvr>
                                        <p:cTn id="66" dur="250"/>
                                        <p:tgtEl>
                                          <p:spTgt spid="36">
                                            <p:txEl>
                                              <p:pRg st="0" end="0"/>
                                            </p:txEl>
                                          </p:spTgt>
                                        </p:tgtEl>
                                      </p:cBhvr>
                                    </p:animEffect>
                                    <p:anim calcmode="lin" valueType="num">
                                      <p:cBhvr>
                                        <p:cTn id="67" dur="250"/>
                                        <p:tgtEl>
                                          <p:spTgt spid="36">
                                            <p:txEl>
                                              <p:pRg st="0" end="0"/>
                                            </p:txEl>
                                          </p:spTgt>
                                        </p:tgtEl>
                                        <p:attrNameLst>
                                          <p:attrName>ppt_x</p:attrName>
                                        </p:attrNameLst>
                                      </p:cBhvr>
                                      <p:tavLst>
                                        <p:tav tm="0">
                                          <p:val>
                                            <p:strVal val="ppt_x"/>
                                          </p:val>
                                        </p:tav>
                                        <p:tav tm="100000">
                                          <p:val>
                                            <p:strVal val="ppt_x"/>
                                          </p:val>
                                        </p:tav>
                                      </p:tavLst>
                                    </p:anim>
                                    <p:anim calcmode="lin" valueType="num">
                                      <p:cBhvr>
                                        <p:cTn id="68" dur="250"/>
                                        <p:tgtEl>
                                          <p:spTgt spid="36">
                                            <p:txEl>
                                              <p:pRg st="0" end="0"/>
                                            </p:txEl>
                                          </p:spTgt>
                                        </p:tgtEl>
                                        <p:attrNameLst>
                                          <p:attrName>ppt_y</p:attrName>
                                        </p:attrNameLst>
                                      </p:cBhvr>
                                      <p:tavLst>
                                        <p:tav tm="0">
                                          <p:val>
                                            <p:strVal val="ppt_y"/>
                                          </p:val>
                                        </p:tav>
                                        <p:tav tm="100000">
                                          <p:val>
                                            <p:strVal val="ppt_y-.1"/>
                                          </p:val>
                                        </p:tav>
                                      </p:tavLst>
                                    </p:anim>
                                    <p:set>
                                      <p:cBhvr>
                                        <p:cTn id="69" dur="1" fill="hold">
                                          <p:stCondLst>
                                            <p:cond delay="249"/>
                                          </p:stCondLst>
                                        </p:cTn>
                                        <p:tgtEl>
                                          <p:spTgt spid="36">
                                            <p:txEl>
                                              <p:pRg st="0" end="0"/>
                                            </p:txEl>
                                          </p:spTgt>
                                        </p:tgtEl>
                                        <p:attrNameLst>
                                          <p:attrName>style.visibility</p:attrName>
                                        </p:attrNameLst>
                                      </p:cBhvr>
                                      <p:to>
                                        <p:strVal val="hidden"/>
                                      </p:to>
                                    </p:set>
                                  </p:childTnLst>
                                </p:cTn>
                              </p:par>
                              <p:par>
                                <p:cTn id="70" presetID="47" presetClass="exit" presetSubtype="0" fill="hold" grpId="0" nodeType="withEffect">
                                  <p:stCondLst>
                                    <p:cond delay="300"/>
                                  </p:stCondLst>
                                  <p:childTnLst>
                                    <p:animEffect transition="out" filter="fade">
                                      <p:cBhvr>
                                        <p:cTn id="71" dur="250"/>
                                        <p:tgtEl>
                                          <p:spTgt spid="36">
                                            <p:txEl>
                                              <p:pRg st="1" end="1"/>
                                            </p:txEl>
                                          </p:spTgt>
                                        </p:tgtEl>
                                      </p:cBhvr>
                                    </p:animEffect>
                                    <p:anim calcmode="lin" valueType="num">
                                      <p:cBhvr>
                                        <p:cTn id="72" dur="250"/>
                                        <p:tgtEl>
                                          <p:spTgt spid="36">
                                            <p:txEl>
                                              <p:pRg st="1" end="1"/>
                                            </p:txEl>
                                          </p:spTgt>
                                        </p:tgtEl>
                                        <p:attrNameLst>
                                          <p:attrName>ppt_x</p:attrName>
                                        </p:attrNameLst>
                                      </p:cBhvr>
                                      <p:tavLst>
                                        <p:tav tm="0">
                                          <p:val>
                                            <p:strVal val="ppt_x"/>
                                          </p:val>
                                        </p:tav>
                                        <p:tav tm="100000">
                                          <p:val>
                                            <p:strVal val="ppt_x"/>
                                          </p:val>
                                        </p:tav>
                                      </p:tavLst>
                                    </p:anim>
                                    <p:anim calcmode="lin" valueType="num">
                                      <p:cBhvr>
                                        <p:cTn id="73" dur="250"/>
                                        <p:tgtEl>
                                          <p:spTgt spid="36">
                                            <p:txEl>
                                              <p:pRg st="1" end="1"/>
                                            </p:txEl>
                                          </p:spTgt>
                                        </p:tgtEl>
                                        <p:attrNameLst>
                                          <p:attrName>ppt_y</p:attrName>
                                        </p:attrNameLst>
                                      </p:cBhvr>
                                      <p:tavLst>
                                        <p:tav tm="0">
                                          <p:val>
                                            <p:strVal val="ppt_y"/>
                                          </p:val>
                                        </p:tav>
                                        <p:tav tm="100000">
                                          <p:val>
                                            <p:strVal val="ppt_y-.1"/>
                                          </p:val>
                                        </p:tav>
                                      </p:tavLst>
                                    </p:anim>
                                    <p:set>
                                      <p:cBhvr>
                                        <p:cTn id="74" dur="1" fill="hold">
                                          <p:stCondLst>
                                            <p:cond delay="249"/>
                                          </p:stCondLst>
                                        </p:cTn>
                                        <p:tgtEl>
                                          <p:spTgt spid="36">
                                            <p:txEl>
                                              <p:pRg st="1" end="1"/>
                                            </p:txEl>
                                          </p:spTgt>
                                        </p:tgtEl>
                                        <p:attrNameLst>
                                          <p:attrName>style.visibility</p:attrName>
                                        </p:attrNameLst>
                                      </p:cBhvr>
                                      <p:to>
                                        <p:strVal val="hidden"/>
                                      </p:to>
                                    </p:set>
                                  </p:childTnLst>
                                </p:cTn>
                              </p:par>
                              <p:par>
                                <p:cTn id="75" presetID="47" presetClass="exit" presetSubtype="0" fill="hold" grpId="0" nodeType="withEffect">
                                  <p:stCondLst>
                                    <p:cond delay="250"/>
                                  </p:stCondLst>
                                  <p:childTnLst>
                                    <p:animEffect transition="out" filter="fade">
                                      <p:cBhvr>
                                        <p:cTn id="76" dur="250"/>
                                        <p:tgtEl>
                                          <p:spTgt spid="36">
                                            <p:txEl>
                                              <p:pRg st="2" end="2"/>
                                            </p:txEl>
                                          </p:spTgt>
                                        </p:tgtEl>
                                      </p:cBhvr>
                                    </p:animEffect>
                                    <p:anim calcmode="lin" valueType="num">
                                      <p:cBhvr>
                                        <p:cTn id="77" dur="250"/>
                                        <p:tgtEl>
                                          <p:spTgt spid="36">
                                            <p:txEl>
                                              <p:pRg st="2" end="2"/>
                                            </p:txEl>
                                          </p:spTgt>
                                        </p:tgtEl>
                                        <p:attrNameLst>
                                          <p:attrName>ppt_x</p:attrName>
                                        </p:attrNameLst>
                                      </p:cBhvr>
                                      <p:tavLst>
                                        <p:tav tm="0">
                                          <p:val>
                                            <p:strVal val="ppt_x"/>
                                          </p:val>
                                        </p:tav>
                                        <p:tav tm="100000">
                                          <p:val>
                                            <p:strVal val="ppt_x"/>
                                          </p:val>
                                        </p:tav>
                                      </p:tavLst>
                                    </p:anim>
                                    <p:anim calcmode="lin" valueType="num">
                                      <p:cBhvr>
                                        <p:cTn id="78" dur="250"/>
                                        <p:tgtEl>
                                          <p:spTgt spid="36">
                                            <p:txEl>
                                              <p:pRg st="2" end="2"/>
                                            </p:txEl>
                                          </p:spTgt>
                                        </p:tgtEl>
                                        <p:attrNameLst>
                                          <p:attrName>ppt_y</p:attrName>
                                        </p:attrNameLst>
                                      </p:cBhvr>
                                      <p:tavLst>
                                        <p:tav tm="0">
                                          <p:val>
                                            <p:strVal val="ppt_y"/>
                                          </p:val>
                                        </p:tav>
                                        <p:tav tm="100000">
                                          <p:val>
                                            <p:strVal val="ppt_y-.1"/>
                                          </p:val>
                                        </p:tav>
                                      </p:tavLst>
                                    </p:anim>
                                    <p:set>
                                      <p:cBhvr>
                                        <p:cTn id="79" dur="1" fill="hold">
                                          <p:stCondLst>
                                            <p:cond delay="249"/>
                                          </p:stCondLst>
                                        </p:cTn>
                                        <p:tgtEl>
                                          <p:spTgt spid="36">
                                            <p:txEl>
                                              <p:pRg st="2" end="2"/>
                                            </p:txEl>
                                          </p:spTgt>
                                        </p:tgtEl>
                                        <p:attrNameLst>
                                          <p:attrName>style.visibility</p:attrName>
                                        </p:attrNameLst>
                                      </p:cBhvr>
                                      <p:to>
                                        <p:strVal val="hidden"/>
                                      </p:to>
                                    </p:set>
                                  </p:childTnLst>
                                </p:cTn>
                              </p:par>
                              <p:par>
                                <p:cTn id="80" presetID="47" presetClass="exit" presetSubtype="0" fill="hold" grpId="0" nodeType="withEffect">
                                  <p:stCondLst>
                                    <p:cond delay="200"/>
                                  </p:stCondLst>
                                  <p:childTnLst>
                                    <p:animEffect transition="out" filter="fade">
                                      <p:cBhvr>
                                        <p:cTn id="81" dur="250"/>
                                        <p:tgtEl>
                                          <p:spTgt spid="36">
                                            <p:txEl>
                                              <p:pRg st="3" end="3"/>
                                            </p:txEl>
                                          </p:spTgt>
                                        </p:tgtEl>
                                      </p:cBhvr>
                                    </p:animEffect>
                                    <p:anim calcmode="lin" valueType="num">
                                      <p:cBhvr>
                                        <p:cTn id="82" dur="250"/>
                                        <p:tgtEl>
                                          <p:spTgt spid="36">
                                            <p:txEl>
                                              <p:pRg st="3" end="3"/>
                                            </p:txEl>
                                          </p:spTgt>
                                        </p:tgtEl>
                                        <p:attrNameLst>
                                          <p:attrName>ppt_x</p:attrName>
                                        </p:attrNameLst>
                                      </p:cBhvr>
                                      <p:tavLst>
                                        <p:tav tm="0">
                                          <p:val>
                                            <p:strVal val="ppt_x"/>
                                          </p:val>
                                        </p:tav>
                                        <p:tav tm="100000">
                                          <p:val>
                                            <p:strVal val="ppt_x"/>
                                          </p:val>
                                        </p:tav>
                                      </p:tavLst>
                                    </p:anim>
                                    <p:anim calcmode="lin" valueType="num">
                                      <p:cBhvr>
                                        <p:cTn id="83" dur="250"/>
                                        <p:tgtEl>
                                          <p:spTgt spid="36">
                                            <p:txEl>
                                              <p:pRg st="3" end="3"/>
                                            </p:txEl>
                                          </p:spTgt>
                                        </p:tgtEl>
                                        <p:attrNameLst>
                                          <p:attrName>ppt_y</p:attrName>
                                        </p:attrNameLst>
                                      </p:cBhvr>
                                      <p:tavLst>
                                        <p:tav tm="0">
                                          <p:val>
                                            <p:strVal val="ppt_y"/>
                                          </p:val>
                                        </p:tav>
                                        <p:tav tm="100000">
                                          <p:val>
                                            <p:strVal val="ppt_y-.1"/>
                                          </p:val>
                                        </p:tav>
                                      </p:tavLst>
                                    </p:anim>
                                    <p:set>
                                      <p:cBhvr>
                                        <p:cTn id="84" dur="1" fill="hold">
                                          <p:stCondLst>
                                            <p:cond delay="249"/>
                                          </p:stCondLst>
                                        </p:cTn>
                                        <p:tgtEl>
                                          <p:spTgt spid="36">
                                            <p:txEl>
                                              <p:pRg st="3" end="3"/>
                                            </p:txEl>
                                          </p:spTgt>
                                        </p:tgtEl>
                                        <p:attrNameLst>
                                          <p:attrName>style.visibility</p:attrName>
                                        </p:attrNameLst>
                                      </p:cBhvr>
                                      <p:to>
                                        <p:strVal val="hidden"/>
                                      </p:to>
                                    </p:set>
                                  </p:childTnLst>
                                </p:cTn>
                              </p:par>
                              <p:par>
                                <p:cTn id="85" presetID="47" presetClass="exit" presetSubtype="0" fill="hold" grpId="0" nodeType="withEffect">
                                  <p:stCondLst>
                                    <p:cond delay="150"/>
                                  </p:stCondLst>
                                  <p:childTnLst>
                                    <p:animEffect transition="out" filter="fade">
                                      <p:cBhvr>
                                        <p:cTn id="86" dur="250"/>
                                        <p:tgtEl>
                                          <p:spTgt spid="36">
                                            <p:txEl>
                                              <p:pRg st="4" end="4"/>
                                            </p:txEl>
                                          </p:spTgt>
                                        </p:tgtEl>
                                      </p:cBhvr>
                                    </p:animEffect>
                                    <p:anim calcmode="lin" valueType="num">
                                      <p:cBhvr>
                                        <p:cTn id="87" dur="250"/>
                                        <p:tgtEl>
                                          <p:spTgt spid="36">
                                            <p:txEl>
                                              <p:pRg st="4" end="4"/>
                                            </p:txEl>
                                          </p:spTgt>
                                        </p:tgtEl>
                                        <p:attrNameLst>
                                          <p:attrName>ppt_x</p:attrName>
                                        </p:attrNameLst>
                                      </p:cBhvr>
                                      <p:tavLst>
                                        <p:tav tm="0">
                                          <p:val>
                                            <p:strVal val="ppt_x"/>
                                          </p:val>
                                        </p:tav>
                                        <p:tav tm="100000">
                                          <p:val>
                                            <p:strVal val="ppt_x"/>
                                          </p:val>
                                        </p:tav>
                                      </p:tavLst>
                                    </p:anim>
                                    <p:anim calcmode="lin" valueType="num">
                                      <p:cBhvr>
                                        <p:cTn id="88" dur="250"/>
                                        <p:tgtEl>
                                          <p:spTgt spid="36">
                                            <p:txEl>
                                              <p:pRg st="4" end="4"/>
                                            </p:txEl>
                                          </p:spTgt>
                                        </p:tgtEl>
                                        <p:attrNameLst>
                                          <p:attrName>ppt_y</p:attrName>
                                        </p:attrNameLst>
                                      </p:cBhvr>
                                      <p:tavLst>
                                        <p:tav tm="0">
                                          <p:val>
                                            <p:strVal val="ppt_y"/>
                                          </p:val>
                                        </p:tav>
                                        <p:tav tm="100000">
                                          <p:val>
                                            <p:strVal val="ppt_y-.1"/>
                                          </p:val>
                                        </p:tav>
                                      </p:tavLst>
                                    </p:anim>
                                    <p:set>
                                      <p:cBhvr>
                                        <p:cTn id="89" dur="1" fill="hold">
                                          <p:stCondLst>
                                            <p:cond delay="249"/>
                                          </p:stCondLst>
                                        </p:cTn>
                                        <p:tgtEl>
                                          <p:spTgt spid="36">
                                            <p:txEl>
                                              <p:pRg st="4" end="4"/>
                                            </p:txEl>
                                          </p:spTgt>
                                        </p:tgtEl>
                                        <p:attrNameLst>
                                          <p:attrName>style.visibility</p:attrName>
                                        </p:attrNameLst>
                                      </p:cBhvr>
                                      <p:to>
                                        <p:strVal val="hidden"/>
                                      </p:to>
                                    </p:set>
                                  </p:childTnLst>
                                </p:cTn>
                              </p:par>
                              <p:par>
                                <p:cTn id="90" presetID="47" presetClass="exit" presetSubtype="0" fill="hold" grpId="0" nodeType="withEffect">
                                  <p:stCondLst>
                                    <p:cond delay="400"/>
                                  </p:stCondLst>
                                  <p:childTnLst>
                                    <p:animEffect transition="out" filter="fade">
                                      <p:cBhvr>
                                        <p:cTn id="91" dur="250"/>
                                        <p:tgtEl>
                                          <p:spTgt spid="38">
                                            <p:txEl>
                                              <p:pRg st="0" end="0"/>
                                            </p:txEl>
                                          </p:spTgt>
                                        </p:tgtEl>
                                      </p:cBhvr>
                                    </p:animEffect>
                                    <p:anim calcmode="lin" valueType="num">
                                      <p:cBhvr>
                                        <p:cTn id="92" dur="250"/>
                                        <p:tgtEl>
                                          <p:spTgt spid="38">
                                            <p:txEl>
                                              <p:pRg st="0" end="0"/>
                                            </p:txEl>
                                          </p:spTgt>
                                        </p:tgtEl>
                                        <p:attrNameLst>
                                          <p:attrName>ppt_x</p:attrName>
                                        </p:attrNameLst>
                                      </p:cBhvr>
                                      <p:tavLst>
                                        <p:tav tm="0">
                                          <p:val>
                                            <p:strVal val="ppt_x"/>
                                          </p:val>
                                        </p:tav>
                                        <p:tav tm="100000">
                                          <p:val>
                                            <p:strVal val="ppt_x"/>
                                          </p:val>
                                        </p:tav>
                                      </p:tavLst>
                                    </p:anim>
                                    <p:anim calcmode="lin" valueType="num">
                                      <p:cBhvr>
                                        <p:cTn id="93" dur="250"/>
                                        <p:tgtEl>
                                          <p:spTgt spid="38">
                                            <p:txEl>
                                              <p:pRg st="0" end="0"/>
                                            </p:txEl>
                                          </p:spTgt>
                                        </p:tgtEl>
                                        <p:attrNameLst>
                                          <p:attrName>ppt_y</p:attrName>
                                        </p:attrNameLst>
                                      </p:cBhvr>
                                      <p:tavLst>
                                        <p:tav tm="0">
                                          <p:val>
                                            <p:strVal val="ppt_y"/>
                                          </p:val>
                                        </p:tav>
                                        <p:tav tm="100000">
                                          <p:val>
                                            <p:strVal val="ppt_y-.1"/>
                                          </p:val>
                                        </p:tav>
                                      </p:tavLst>
                                    </p:anim>
                                    <p:set>
                                      <p:cBhvr>
                                        <p:cTn id="94" dur="1" fill="hold">
                                          <p:stCondLst>
                                            <p:cond delay="249"/>
                                          </p:stCondLst>
                                        </p:cTn>
                                        <p:tgtEl>
                                          <p:spTgt spid="38">
                                            <p:txEl>
                                              <p:pRg st="0" end="0"/>
                                            </p:txEl>
                                          </p:spTgt>
                                        </p:tgtEl>
                                        <p:attrNameLst>
                                          <p:attrName>style.visibility</p:attrName>
                                        </p:attrNameLst>
                                      </p:cBhvr>
                                      <p:to>
                                        <p:strVal val="hidden"/>
                                      </p:to>
                                    </p:set>
                                  </p:childTnLst>
                                </p:cTn>
                              </p:par>
                              <p:par>
                                <p:cTn id="95" presetID="47" presetClass="exit" presetSubtype="0" fill="hold" grpId="0" nodeType="withEffect">
                                  <p:stCondLst>
                                    <p:cond delay="300"/>
                                  </p:stCondLst>
                                  <p:childTnLst>
                                    <p:animEffect transition="out" filter="fade">
                                      <p:cBhvr>
                                        <p:cTn id="96" dur="250"/>
                                        <p:tgtEl>
                                          <p:spTgt spid="38">
                                            <p:txEl>
                                              <p:pRg st="1" end="1"/>
                                            </p:txEl>
                                          </p:spTgt>
                                        </p:tgtEl>
                                      </p:cBhvr>
                                    </p:animEffect>
                                    <p:anim calcmode="lin" valueType="num">
                                      <p:cBhvr>
                                        <p:cTn id="97" dur="250"/>
                                        <p:tgtEl>
                                          <p:spTgt spid="38">
                                            <p:txEl>
                                              <p:pRg st="1" end="1"/>
                                            </p:txEl>
                                          </p:spTgt>
                                        </p:tgtEl>
                                        <p:attrNameLst>
                                          <p:attrName>ppt_x</p:attrName>
                                        </p:attrNameLst>
                                      </p:cBhvr>
                                      <p:tavLst>
                                        <p:tav tm="0">
                                          <p:val>
                                            <p:strVal val="ppt_x"/>
                                          </p:val>
                                        </p:tav>
                                        <p:tav tm="100000">
                                          <p:val>
                                            <p:strVal val="ppt_x"/>
                                          </p:val>
                                        </p:tav>
                                      </p:tavLst>
                                    </p:anim>
                                    <p:anim calcmode="lin" valueType="num">
                                      <p:cBhvr>
                                        <p:cTn id="98" dur="250"/>
                                        <p:tgtEl>
                                          <p:spTgt spid="38">
                                            <p:txEl>
                                              <p:pRg st="1" end="1"/>
                                            </p:txEl>
                                          </p:spTgt>
                                        </p:tgtEl>
                                        <p:attrNameLst>
                                          <p:attrName>ppt_y</p:attrName>
                                        </p:attrNameLst>
                                      </p:cBhvr>
                                      <p:tavLst>
                                        <p:tav tm="0">
                                          <p:val>
                                            <p:strVal val="ppt_y"/>
                                          </p:val>
                                        </p:tav>
                                        <p:tav tm="100000">
                                          <p:val>
                                            <p:strVal val="ppt_y-.1"/>
                                          </p:val>
                                        </p:tav>
                                      </p:tavLst>
                                    </p:anim>
                                    <p:set>
                                      <p:cBhvr>
                                        <p:cTn id="99" dur="1" fill="hold">
                                          <p:stCondLst>
                                            <p:cond delay="249"/>
                                          </p:stCondLst>
                                        </p:cTn>
                                        <p:tgtEl>
                                          <p:spTgt spid="38">
                                            <p:txEl>
                                              <p:pRg st="1" end="1"/>
                                            </p:txEl>
                                          </p:spTgt>
                                        </p:tgtEl>
                                        <p:attrNameLst>
                                          <p:attrName>style.visibility</p:attrName>
                                        </p:attrNameLst>
                                      </p:cBhvr>
                                      <p:to>
                                        <p:strVal val="hidden"/>
                                      </p:to>
                                    </p:set>
                                  </p:childTnLst>
                                </p:cTn>
                              </p:par>
                              <p:par>
                                <p:cTn id="100" presetID="47" presetClass="exit" presetSubtype="0" fill="hold" grpId="0" nodeType="withEffect">
                                  <p:stCondLst>
                                    <p:cond delay="400"/>
                                  </p:stCondLst>
                                  <p:childTnLst>
                                    <p:animEffect transition="out" filter="fade">
                                      <p:cBhvr>
                                        <p:cTn id="101" dur="250"/>
                                        <p:tgtEl>
                                          <p:spTgt spid="37">
                                            <p:txEl>
                                              <p:pRg st="0" end="0"/>
                                            </p:txEl>
                                          </p:spTgt>
                                        </p:tgtEl>
                                      </p:cBhvr>
                                    </p:animEffect>
                                    <p:anim calcmode="lin" valueType="num">
                                      <p:cBhvr>
                                        <p:cTn id="102" dur="250"/>
                                        <p:tgtEl>
                                          <p:spTgt spid="37">
                                            <p:txEl>
                                              <p:pRg st="0" end="0"/>
                                            </p:txEl>
                                          </p:spTgt>
                                        </p:tgtEl>
                                        <p:attrNameLst>
                                          <p:attrName>ppt_x</p:attrName>
                                        </p:attrNameLst>
                                      </p:cBhvr>
                                      <p:tavLst>
                                        <p:tav tm="0">
                                          <p:val>
                                            <p:strVal val="ppt_x"/>
                                          </p:val>
                                        </p:tav>
                                        <p:tav tm="100000">
                                          <p:val>
                                            <p:strVal val="ppt_x"/>
                                          </p:val>
                                        </p:tav>
                                      </p:tavLst>
                                    </p:anim>
                                    <p:anim calcmode="lin" valueType="num">
                                      <p:cBhvr>
                                        <p:cTn id="103" dur="250"/>
                                        <p:tgtEl>
                                          <p:spTgt spid="37">
                                            <p:txEl>
                                              <p:pRg st="0" end="0"/>
                                            </p:txEl>
                                          </p:spTgt>
                                        </p:tgtEl>
                                        <p:attrNameLst>
                                          <p:attrName>ppt_y</p:attrName>
                                        </p:attrNameLst>
                                      </p:cBhvr>
                                      <p:tavLst>
                                        <p:tav tm="0">
                                          <p:val>
                                            <p:strVal val="ppt_y"/>
                                          </p:val>
                                        </p:tav>
                                        <p:tav tm="100000">
                                          <p:val>
                                            <p:strVal val="ppt_y-.1"/>
                                          </p:val>
                                        </p:tav>
                                      </p:tavLst>
                                    </p:anim>
                                    <p:set>
                                      <p:cBhvr>
                                        <p:cTn id="104" dur="1" fill="hold">
                                          <p:stCondLst>
                                            <p:cond delay="249"/>
                                          </p:stCondLst>
                                        </p:cTn>
                                        <p:tgtEl>
                                          <p:spTgt spid="37">
                                            <p:txEl>
                                              <p:pRg st="0" end="0"/>
                                            </p:txEl>
                                          </p:spTgt>
                                        </p:tgtEl>
                                        <p:attrNameLst>
                                          <p:attrName>style.visibility</p:attrName>
                                        </p:attrNameLst>
                                      </p:cBhvr>
                                      <p:to>
                                        <p:strVal val="hidden"/>
                                      </p:to>
                                    </p:set>
                                  </p:childTnLst>
                                </p:cTn>
                              </p:par>
                              <p:par>
                                <p:cTn id="105" presetID="47" presetClass="exit" presetSubtype="0" fill="hold" grpId="0" nodeType="withEffect">
                                  <p:stCondLst>
                                    <p:cond delay="300"/>
                                  </p:stCondLst>
                                  <p:childTnLst>
                                    <p:animEffect transition="out" filter="fade">
                                      <p:cBhvr>
                                        <p:cTn id="106" dur="250"/>
                                        <p:tgtEl>
                                          <p:spTgt spid="37">
                                            <p:txEl>
                                              <p:pRg st="1" end="1"/>
                                            </p:txEl>
                                          </p:spTgt>
                                        </p:tgtEl>
                                      </p:cBhvr>
                                    </p:animEffect>
                                    <p:anim calcmode="lin" valueType="num">
                                      <p:cBhvr>
                                        <p:cTn id="107" dur="250"/>
                                        <p:tgtEl>
                                          <p:spTgt spid="37">
                                            <p:txEl>
                                              <p:pRg st="1" end="1"/>
                                            </p:txEl>
                                          </p:spTgt>
                                        </p:tgtEl>
                                        <p:attrNameLst>
                                          <p:attrName>ppt_x</p:attrName>
                                        </p:attrNameLst>
                                      </p:cBhvr>
                                      <p:tavLst>
                                        <p:tav tm="0">
                                          <p:val>
                                            <p:strVal val="ppt_x"/>
                                          </p:val>
                                        </p:tav>
                                        <p:tav tm="100000">
                                          <p:val>
                                            <p:strVal val="ppt_x"/>
                                          </p:val>
                                        </p:tav>
                                      </p:tavLst>
                                    </p:anim>
                                    <p:anim calcmode="lin" valueType="num">
                                      <p:cBhvr>
                                        <p:cTn id="108" dur="250"/>
                                        <p:tgtEl>
                                          <p:spTgt spid="37">
                                            <p:txEl>
                                              <p:pRg st="1" end="1"/>
                                            </p:txEl>
                                          </p:spTgt>
                                        </p:tgtEl>
                                        <p:attrNameLst>
                                          <p:attrName>ppt_y</p:attrName>
                                        </p:attrNameLst>
                                      </p:cBhvr>
                                      <p:tavLst>
                                        <p:tav tm="0">
                                          <p:val>
                                            <p:strVal val="ppt_y"/>
                                          </p:val>
                                        </p:tav>
                                        <p:tav tm="100000">
                                          <p:val>
                                            <p:strVal val="ppt_y-.1"/>
                                          </p:val>
                                        </p:tav>
                                      </p:tavLst>
                                    </p:anim>
                                    <p:set>
                                      <p:cBhvr>
                                        <p:cTn id="109" dur="1" fill="hold">
                                          <p:stCondLst>
                                            <p:cond delay="249"/>
                                          </p:stCondLst>
                                        </p:cTn>
                                        <p:tgtEl>
                                          <p:spTgt spid="37">
                                            <p:txEl>
                                              <p:pRg st="1" end="1"/>
                                            </p:txEl>
                                          </p:spTgt>
                                        </p:tgtEl>
                                        <p:attrNameLst>
                                          <p:attrName>style.visibility</p:attrName>
                                        </p:attrNameLst>
                                      </p:cBhvr>
                                      <p:to>
                                        <p:strVal val="hidden"/>
                                      </p:to>
                                    </p:set>
                                  </p:childTnLst>
                                </p:cTn>
                              </p:par>
                              <p:par>
                                <p:cTn id="110" presetID="47" presetClass="exit" presetSubtype="0" fill="hold" grpId="0" nodeType="withEffect">
                                  <p:stCondLst>
                                    <p:cond delay="250"/>
                                  </p:stCondLst>
                                  <p:childTnLst>
                                    <p:animEffect transition="out" filter="fade">
                                      <p:cBhvr>
                                        <p:cTn id="111" dur="250"/>
                                        <p:tgtEl>
                                          <p:spTgt spid="37">
                                            <p:txEl>
                                              <p:pRg st="2" end="2"/>
                                            </p:txEl>
                                          </p:spTgt>
                                        </p:tgtEl>
                                      </p:cBhvr>
                                    </p:animEffect>
                                    <p:anim calcmode="lin" valueType="num">
                                      <p:cBhvr>
                                        <p:cTn id="112" dur="250"/>
                                        <p:tgtEl>
                                          <p:spTgt spid="37">
                                            <p:txEl>
                                              <p:pRg st="2" end="2"/>
                                            </p:txEl>
                                          </p:spTgt>
                                        </p:tgtEl>
                                        <p:attrNameLst>
                                          <p:attrName>ppt_x</p:attrName>
                                        </p:attrNameLst>
                                      </p:cBhvr>
                                      <p:tavLst>
                                        <p:tav tm="0">
                                          <p:val>
                                            <p:strVal val="ppt_x"/>
                                          </p:val>
                                        </p:tav>
                                        <p:tav tm="100000">
                                          <p:val>
                                            <p:strVal val="ppt_x"/>
                                          </p:val>
                                        </p:tav>
                                      </p:tavLst>
                                    </p:anim>
                                    <p:anim calcmode="lin" valueType="num">
                                      <p:cBhvr>
                                        <p:cTn id="113" dur="250"/>
                                        <p:tgtEl>
                                          <p:spTgt spid="37">
                                            <p:txEl>
                                              <p:pRg st="2" end="2"/>
                                            </p:txEl>
                                          </p:spTgt>
                                        </p:tgtEl>
                                        <p:attrNameLst>
                                          <p:attrName>ppt_y</p:attrName>
                                        </p:attrNameLst>
                                      </p:cBhvr>
                                      <p:tavLst>
                                        <p:tav tm="0">
                                          <p:val>
                                            <p:strVal val="ppt_y"/>
                                          </p:val>
                                        </p:tav>
                                        <p:tav tm="100000">
                                          <p:val>
                                            <p:strVal val="ppt_y-.1"/>
                                          </p:val>
                                        </p:tav>
                                      </p:tavLst>
                                    </p:anim>
                                    <p:set>
                                      <p:cBhvr>
                                        <p:cTn id="114" dur="1" fill="hold">
                                          <p:stCondLst>
                                            <p:cond delay="249"/>
                                          </p:stCondLst>
                                        </p:cTn>
                                        <p:tgtEl>
                                          <p:spTgt spid="37">
                                            <p:txEl>
                                              <p:pRg st="2" end="2"/>
                                            </p:txEl>
                                          </p:spTgt>
                                        </p:tgtEl>
                                        <p:attrNameLst>
                                          <p:attrName>style.visibility</p:attrName>
                                        </p:attrNameLst>
                                      </p:cBhvr>
                                      <p:to>
                                        <p:strVal val="hidden"/>
                                      </p:to>
                                    </p:set>
                                  </p:childTnLst>
                                </p:cTn>
                              </p:par>
                              <p:par>
                                <p:cTn id="115" presetID="47" presetClass="exit" presetSubtype="0" fill="hold" grpId="0" nodeType="withEffect">
                                  <p:stCondLst>
                                    <p:cond delay="200"/>
                                  </p:stCondLst>
                                  <p:childTnLst>
                                    <p:animEffect transition="out" filter="fade">
                                      <p:cBhvr>
                                        <p:cTn id="116" dur="250"/>
                                        <p:tgtEl>
                                          <p:spTgt spid="37">
                                            <p:txEl>
                                              <p:pRg st="3" end="3"/>
                                            </p:txEl>
                                          </p:spTgt>
                                        </p:tgtEl>
                                      </p:cBhvr>
                                    </p:animEffect>
                                    <p:anim calcmode="lin" valueType="num">
                                      <p:cBhvr>
                                        <p:cTn id="117" dur="250"/>
                                        <p:tgtEl>
                                          <p:spTgt spid="37">
                                            <p:txEl>
                                              <p:pRg st="3" end="3"/>
                                            </p:txEl>
                                          </p:spTgt>
                                        </p:tgtEl>
                                        <p:attrNameLst>
                                          <p:attrName>ppt_x</p:attrName>
                                        </p:attrNameLst>
                                      </p:cBhvr>
                                      <p:tavLst>
                                        <p:tav tm="0">
                                          <p:val>
                                            <p:strVal val="ppt_x"/>
                                          </p:val>
                                        </p:tav>
                                        <p:tav tm="100000">
                                          <p:val>
                                            <p:strVal val="ppt_x"/>
                                          </p:val>
                                        </p:tav>
                                      </p:tavLst>
                                    </p:anim>
                                    <p:anim calcmode="lin" valueType="num">
                                      <p:cBhvr>
                                        <p:cTn id="118" dur="250"/>
                                        <p:tgtEl>
                                          <p:spTgt spid="37">
                                            <p:txEl>
                                              <p:pRg st="3" end="3"/>
                                            </p:txEl>
                                          </p:spTgt>
                                        </p:tgtEl>
                                        <p:attrNameLst>
                                          <p:attrName>ppt_y</p:attrName>
                                        </p:attrNameLst>
                                      </p:cBhvr>
                                      <p:tavLst>
                                        <p:tav tm="0">
                                          <p:val>
                                            <p:strVal val="ppt_y"/>
                                          </p:val>
                                        </p:tav>
                                        <p:tav tm="100000">
                                          <p:val>
                                            <p:strVal val="ppt_y-.1"/>
                                          </p:val>
                                        </p:tav>
                                      </p:tavLst>
                                    </p:anim>
                                    <p:set>
                                      <p:cBhvr>
                                        <p:cTn id="119" dur="1" fill="hold">
                                          <p:stCondLst>
                                            <p:cond delay="249"/>
                                          </p:stCondLst>
                                        </p:cTn>
                                        <p:tgtEl>
                                          <p:spTgt spid="37">
                                            <p:txEl>
                                              <p:pRg st="3" end="3"/>
                                            </p:txEl>
                                          </p:spTgt>
                                        </p:tgtEl>
                                        <p:attrNameLst>
                                          <p:attrName>style.visibility</p:attrName>
                                        </p:attrNameLst>
                                      </p:cBhvr>
                                      <p:to>
                                        <p:strVal val="hidden"/>
                                      </p:to>
                                    </p:set>
                                  </p:childTnLst>
                                </p:cTn>
                              </p:par>
                              <p:par>
                                <p:cTn id="120" presetID="16" presetClass="exit" presetSubtype="21" fill="hold" nodeType="withEffect">
                                  <p:stCondLst>
                                    <p:cond delay="500"/>
                                  </p:stCondLst>
                                  <p:childTnLst>
                                    <p:animEffect transition="out" filter="barn(inVertical)">
                                      <p:cBhvr>
                                        <p:cTn id="121" dur="250"/>
                                        <p:tgtEl>
                                          <p:spTgt spid="10"/>
                                        </p:tgtEl>
                                      </p:cBhvr>
                                    </p:animEffect>
                                    <p:set>
                                      <p:cBhvr>
                                        <p:cTn id="122" dur="1" fill="hold">
                                          <p:stCondLst>
                                            <p:cond delay="249"/>
                                          </p:stCondLst>
                                        </p:cTn>
                                        <p:tgtEl>
                                          <p:spTgt spid="10"/>
                                        </p:tgtEl>
                                        <p:attrNameLst>
                                          <p:attrName>style.visibility</p:attrName>
                                        </p:attrNameLst>
                                      </p:cBhvr>
                                      <p:to>
                                        <p:strVal val="hidden"/>
                                      </p:to>
                                    </p:set>
                                  </p:childTnLst>
                                </p:cTn>
                              </p:par>
                              <p:par>
                                <p:cTn id="123" presetID="16" presetClass="exit" presetSubtype="21" fill="hold" nodeType="withEffect">
                                  <p:stCondLst>
                                    <p:cond delay="500"/>
                                  </p:stCondLst>
                                  <p:childTnLst>
                                    <p:animEffect transition="out" filter="barn(inVertical)">
                                      <p:cBhvr>
                                        <p:cTn id="124" dur="250"/>
                                        <p:tgtEl>
                                          <p:spTgt spid="8"/>
                                        </p:tgtEl>
                                      </p:cBhvr>
                                    </p:animEffect>
                                    <p:set>
                                      <p:cBhvr>
                                        <p:cTn id="125" dur="1" fill="hold">
                                          <p:stCondLst>
                                            <p:cond delay="249"/>
                                          </p:stCondLst>
                                        </p:cTn>
                                        <p:tgtEl>
                                          <p:spTgt spid="8"/>
                                        </p:tgtEl>
                                        <p:attrNameLst>
                                          <p:attrName>style.visibility</p:attrName>
                                        </p:attrNameLst>
                                      </p:cBhvr>
                                      <p:to>
                                        <p:strVal val="hidden"/>
                                      </p:to>
                                    </p:set>
                                  </p:childTnLst>
                                </p:cTn>
                              </p:par>
                              <p:par>
                                <p:cTn id="126" presetID="16" presetClass="exit" presetSubtype="21" fill="hold" nodeType="withEffect">
                                  <p:stCondLst>
                                    <p:cond delay="500"/>
                                  </p:stCondLst>
                                  <p:childTnLst>
                                    <p:animEffect transition="out" filter="barn(inVertical)">
                                      <p:cBhvr>
                                        <p:cTn id="127" dur="250"/>
                                        <p:tgtEl>
                                          <p:spTgt spid="7"/>
                                        </p:tgtEl>
                                      </p:cBhvr>
                                    </p:animEffect>
                                    <p:set>
                                      <p:cBhvr>
                                        <p:cTn id="128" dur="1" fill="hold">
                                          <p:stCondLst>
                                            <p:cond delay="249"/>
                                          </p:stCondLst>
                                        </p:cTn>
                                        <p:tgtEl>
                                          <p:spTgt spid="7"/>
                                        </p:tgtEl>
                                        <p:attrNameLst>
                                          <p:attrName>style.visibility</p:attrName>
                                        </p:attrNameLst>
                                      </p:cBhvr>
                                      <p:to>
                                        <p:strVal val="hidden"/>
                                      </p:to>
                                    </p:set>
                                  </p:childTnLst>
                                </p:cTn>
                              </p:par>
                              <p:par>
                                <p:cTn id="129" presetID="16" presetClass="exit" presetSubtype="21" fill="hold" nodeType="withEffect">
                                  <p:stCondLst>
                                    <p:cond delay="500"/>
                                  </p:stCondLst>
                                  <p:childTnLst>
                                    <p:animEffect transition="out" filter="barn(inVertical)">
                                      <p:cBhvr>
                                        <p:cTn id="130" dur="250"/>
                                        <p:tgtEl>
                                          <p:spTgt spid="6"/>
                                        </p:tgtEl>
                                      </p:cBhvr>
                                    </p:animEffect>
                                    <p:set>
                                      <p:cBhvr>
                                        <p:cTn id="131" dur="1" fill="hold">
                                          <p:stCondLst>
                                            <p:cond delay="249"/>
                                          </p:stCondLst>
                                        </p:cTn>
                                        <p:tgtEl>
                                          <p:spTgt spid="6"/>
                                        </p:tgtEl>
                                        <p:attrNameLst>
                                          <p:attrName>style.visibility</p:attrName>
                                        </p:attrNameLst>
                                      </p:cBhvr>
                                      <p:to>
                                        <p:strVal val="hidden"/>
                                      </p:to>
                                    </p:set>
                                  </p:childTnLst>
                                </p:cTn>
                              </p:par>
                              <p:par>
                                <p:cTn id="132" presetID="16" presetClass="exit" presetSubtype="21" fill="hold" nodeType="withEffect">
                                  <p:stCondLst>
                                    <p:cond delay="500"/>
                                  </p:stCondLst>
                                  <p:childTnLst>
                                    <p:animEffect transition="out" filter="barn(inVertical)">
                                      <p:cBhvr>
                                        <p:cTn id="133" dur="250"/>
                                        <p:tgtEl>
                                          <p:spTgt spid="2"/>
                                        </p:tgtEl>
                                      </p:cBhvr>
                                    </p:animEffect>
                                    <p:set>
                                      <p:cBhvr>
                                        <p:cTn id="134" dur="1" fill="hold">
                                          <p:stCondLst>
                                            <p:cond delay="249"/>
                                          </p:stCondLst>
                                        </p:cTn>
                                        <p:tgtEl>
                                          <p:spTgt spid="2"/>
                                        </p:tgtEl>
                                        <p:attrNameLst>
                                          <p:attrName>style.visibility</p:attrName>
                                        </p:attrNameLst>
                                      </p:cBhvr>
                                      <p:to>
                                        <p:strVal val="hidden"/>
                                      </p:to>
                                    </p:set>
                                  </p:childTnLst>
                                </p:cTn>
                              </p:par>
                              <p:par>
                                <p:cTn id="135" presetID="16" presetClass="exit" presetSubtype="21" fill="hold" nodeType="withEffect">
                                  <p:stCondLst>
                                    <p:cond delay="500"/>
                                  </p:stCondLst>
                                  <p:childTnLst>
                                    <p:animEffect transition="out" filter="barn(inVertical)">
                                      <p:cBhvr>
                                        <p:cTn id="136" dur="250"/>
                                        <p:tgtEl>
                                          <p:spTgt spid="27"/>
                                        </p:tgtEl>
                                      </p:cBhvr>
                                    </p:animEffect>
                                    <p:set>
                                      <p:cBhvr>
                                        <p:cTn id="137" dur="1" fill="hold">
                                          <p:stCondLst>
                                            <p:cond delay="24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P spid="35" grpId="0" uiExpand="1" build="p"/>
      <p:bldP spid="36" grpId="0" uiExpand="1" build="p"/>
      <p:bldP spid="37" grpId="0" uiExpand="1" build="p"/>
      <p:bldP spid="38" grpId="0" uiExpand="1" build="p"/>
      <p:bldP spid="3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6301C-ABF4-31E2-437A-9ABF05A0F3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5966" y="1180984"/>
            <a:ext cx="1535545" cy="1054632"/>
          </a:xfrm>
          <a:prstGeom prst="rect">
            <a:avLst/>
          </a:prstGeom>
        </p:spPr>
      </p:pic>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pic>
        <p:nvPicPr>
          <p:cNvPr id="1026" name="Picture 2">
            <a:extLst>
              <a:ext uri="{FF2B5EF4-FFF2-40B4-BE49-F238E27FC236}">
                <a16:creationId xmlns:a16="http://schemas.microsoft.com/office/drawing/2014/main" id="{C92C9642-5330-2F9F-143E-A90AA973422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p:blipFill>
        <p:spPr bwMode="auto">
          <a:xfrm>
            <a:off x="8365836" y="1180650"/>
            <a:ext cx="1535545" cy="10553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0C7759A-FD0B-DA63-6CE2-C7FB431B9BB0}"/>
              </a:ext>
            </a:extLst>
          </p:cNvPr>
          <p:cNvSpPr txBox="1">
            <a:spLocks/>
          </p:cNvSpPr>
          <p:nvPr/>
        </p:nvSpPr>
        <p:spPr>
          <a:xfrm>
            <a:off x="8365836" y="568508"/>
            <a:ext cx="1535545"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290620"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8" idx="2"/>
            <a:endCxn id="1026" idx="2"/>
          </p:cNvCxnSpPr>
          <p:nvPr/>
        </p:nvCxnSpPr>
        <p:spPr>
          <a:xfrm rot="16200000" flipH="1">
            <a:off x="5943507" y="-954152"/>
            <a:ext cx="335" cy="6379870"/>
          </a:xfrm>
          <a:prstGeom prst="bentConnector3">
            <a:avLst>
              <a:gd name="adj1" fmla="val 143268060"/>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2724727"/>
            <a:ext cx="0" cy="4987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1970330"/>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3255012799"/>
                  </p:ext>
                </p:extLst>
              </p:nvPr>
            </p:nvGraphicFramePr>
            <p:xfrm>
              <a:off x="2032000" y="3303706"/>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96DCF8"/>
                                        </a:solidFill>
                                        <a:latin typeface="Cambria Math" panose="02040503050406030204" pitchFamily="18" charset="0"/>
                                        <a:cs typeface="Chakra Petch" panose="00000500000000000000" pitchFamily="2" charset="-34"/>
                                      </a:rPr>
                                    </m:ctrlPr>
                                  </m:sSubPr>
                                  <m:e>
                                    <m:r>
                                      <a:rPr lang="en-US" b="1" i="1" smtClean="0">
                                        <a:solidFill>
                                          <a:srgbClr val="96DCF8"/>
                                        </a:solidFill>
                                        <a:latin typeface="Cambria Math" panose="02040503050406030204" pitchFamily="18" charset="0"/>
                                        <a:cs typeface="Chakra Petch" panose="00000500000000000000" pitchFamily="2" charset="-34"/>
                                      </a:rPr>
                                      <m:t>𝑭𝒆𝒂𝒕𝒖𝒓𝒆</m:t>
                                    </m:r>
                                  </m:e>
                                  <m:sub>
                                    <m:r>
                                      <a:rPr lang="en-US"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dirty="0">
                            <a:solidFill>
                              <a:srgbClr val="96DCF8"/>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F2CFEE"/>
                                        </a:solidFill>
                                        <a:latin typeface="Cambria Math" panose="02040503050406030204" pitchFamily="18" charset="0"/>
                                        <a:cs typeface="Chakra Petch" panose="00000500000000000000" pitchFamily="2" charset="-34"/>
                                      </a:rPr>
                                    </m:ctrlPr>
                                  </m:sSubPr>
                                  <m:e>
                                    <m:r>
                                      <a:rPr lang="en-US" b="1" i="1" smtClean="0">
                                        <a:solidFill>
                                          <a:srgbClr val="F2CFEE"/>
                                        </a:solidFill>
                                        <a:latin typeface="Cambria Math" panose="02040503050406030204" pitchFamily="18" charset="0"/>
                                        <a:cs typeface="Chakra Petch" panose="00000500000000000000" pitchFamily="2" charset="-34"/>
                                      </a:rPr>
                                      <m:t>𝑭𝒆𝒂𝒕𝒖𝒓𝒆</m:t>
                                    </m:r>
                                  </m:e>
                                  <m:sub>
                                    <m:r>
                                      <a:rPr lang="en-US"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96DCF8"/>
                                        </a:solidFill>
                                        <a:latin typeface="Cambria Math" panose="02040503050406030204" pitchFamily="18" charset="0"/>
                                        <a:cs typeface="Chakra Petch" panose="00000500000000000000" pitchFamily="2" charset="-34"/>
                                      </a:rPr>
                                    </m:ctrlPr>
                                  </m:sSubPr>
                                  <m:e>
                                    <m:r>
                                      <a:rPr lang="en-US" b="1" i="1" smtClean="0">
                                        <a:solidFill>
                                          <a:srgbClr val="96DCF8"/>
                                        </a:solidFill>
                                        <a:latin typeface="Cambria Math" panose="02040503050406030204" pitchFamily="18" charset="0"/>
                                        <a:cs typeface="Chakra Petch" panose="00000500000000000000" pitchFamily="2" charset="-34"/>
                                      </a:rPr>
                                      <m:t>𝑺𝒂𝒎𝒑𝒍𝒆</m:t>
                                    </m:r>
                                  </m:e>
                                  <m:sub>
                                    <m:r>
                                      <a:rPr lang="en-US"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F2CFEE"/>
                                        </a:solidFill>
                                        <a:latin typeface="Cambria Math" panose="02040503050406030204" pitchFamily="18" charset="0"/>
                                        <a:cs typeface="Chakra Petch" panose="00000500000000000000" pitchFamily="2" charset="-34"/>
                                      </a:rPr>
                                    </m:ctrlPr>
                                  </m:sSubPr>
                                  <m:e>
                                    <m:r>
                                      <a:rPr lang="en-US" b="1" i="1" smtClean="0">
                                        <a:solidFill>
                                          <a:srgbClr val="F2CFEE"/>
                                        </a:solidFill>
                                        <a:latin typeface="Cambria Math" panose="02040503050406030204" pitchFamily="18" charset="0"/>
                                        <a:cs typeface="Chakra Petch" panose="00000500000000000000" pitchFamily="2" charset="-34"/>
                                      </a:rPr>
                                      <m:t>𝑺𝒂𝒎𝒑𝒍𝒆</m:t>
                                    </m:r>
                                  </m:e>
                                  <m:sub>
                                    <m:r>
                                      <a:rPr lang="en-US"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3255012799"/>
                  </p:ext>
                </p:extLst>
              </p:nvPr>
            </p:nvGraphicFramePr>
            <p:xfrm>
              <a:off x="2032000" y="3303706"/>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r="-400000" b="-414754"/>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000" r="-300000" b="-4147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200752" r="-201128" b="-414754"/>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299625" r="-100375" b="-414754"/>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399625" r="-375" b="-414754"/>
                          </a:stretch>
                        </a:blipFill>
                      </a:tcPr>
                    </a:tc>
                    <a:extLst>
                      <a:ext uri="{0D108BD9-81ED-4DB2-BD59-A6C34878D82A}">
                        <a16:rowId xmlns:a16="http://schemas.microsoft.com/office/drawing/2014/main" val="832556646"/>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0000" r="-400000" b="-314754"/>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96774" r="-400000" b="-209677"/>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01639" r="-400000"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401639" r="-400000"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grpSp>
        <p:nvGrpSpPr>
          <p:cNvPr id="50" name="Group 49">
            <a:extLst>
              <a:ext uri="{FF2B5EF4-FFF2-40B4-BE49-F238E27FC236}">
                <a16:creationId xmlns:a16="http://schemas.microsoft.com/office/drawing/2014/main" id="{06569556-D26E-B44D-1C01-3178C5F2E7FD}"/>
              </a:ext>
            </a:extLst>
          </p:cNvPr>
          <p:cNvGrpSpPr/>
          <p:nvPr/>
        </p:nvGrpSpPr>
        <p:grpSpPr>
          <a:xfrm>
            <a:off x="2833912" y="2724727"/>
            <a:ext cx="1195151" cy="339707"/>
            <a:chOff x="2833912" y="2724727"/>
            <a:chExt cx="1195151" cy="339707"/>
          </a:xfrm>
        </p:grpSpPr>
        <p:sp>
          <p:nvSpPr>
            <p:cNvPr id="29" name="Title 1">
              <a:extLst>
                <a:ext uri="{FF2B5EF4-FFF2-40B4-BE49-F238E27FC236}">
                  <a16:creationId xmlns:a16="http://schemas.microsoft.com/office/drawing/2014/main" id="{20BFA817-FDE3-4C27-B8F0-4248D60819F1}"/>
                </a:ext>
              </a:extLst>
            </p:cNvPr>
            <p:cNvSpPr txBox="1">
              <a:spLocks/>
            </p:cNvSpPr>
            <p:nvPr/>
          </p:nvSpPr>
          <p:spPr>
            <a:xfrm>
              <a:off x="2833912"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Denoising</a:t>
              </a:r>
            </a:p>
          </p:txBody>
        </p:sp>
        <p:cxnSp>
          <p:nvCxnSpPr>
            <p:cNvPr id="30" name="Straight Arrow Connector 29">
              <a:extLst>
                <a:ext uri="{FF2B5EF4-FFF2-40B4-BE49-F238E27FC236}">
                  <a16:creationId xmlns:a16="http://schemas.microsoft.com/office/drawing/2014/main" id="{93C594DA-D89C-09EC-2E19-6FDDFCEF6BA6}"/>
                </a:ext>
              </a:extLst>
            </p:cNvPr>
            <p:cNvCxnSpPr>
              <a:cxnSpLocks/>
              <a:endCxn id="29" idx="0"/>
            </p:cNvCxnSpPr>
            <p:nvPr/>
          </p:nvCxnSpPr>
          <p:spPr>
            <a:xfrm>
              <a:off x="3431487"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0AC175AD-A1C8-07D8-6554-32768C531CAE}"/>
              </a:ext>
            </a:extLst>
          </p:cNvPr>
          <p:cNvGrpSpPr/>
          <p:nvPr/>
        </p:nvGrpSpPr>
        <p:grpSpPr>
          <a:xfrm>
            <a:off x="3670798" y="2724727"/>
            <a:ext cx="1195151" cy="339707"/>
            <a:chOff x="3670798" y="2724727"/>
            <a:chExt cx="1195151" cy="339707"/>
          </a:xfrm>
        </p:grpSpPr>
        <p:sp>
          <p:nvSpPr>
            <p:cNvPr id="33" name="Title 1">
              <a:extLst>
                <a:ext uri="{FF2B5EF4-FFF2-40B4-BE49-F238E27FC236}">
                  <a16:creationId xmlns:a16="http://schemas.microsoft.com/office/drawing/2014/main" id="{BEB094C0-AA5B-283F-015D-C9E20921FF21}"/>
                </a:ext>
              </a:extLst>
            </p:cNvPr>
            <p:cNvSpPr txBox="1">
              <a:spLocks/>
            </p:cNvSpPr>
            <p:nvPr/>
          </p:nvSpPr>
          <p:spPr>
            <a:xfrm>
              <a:off x="3670798" y="2842558"/>
              <a:ext cx="1195151" cy="221876"/>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Baseline correction</a:t>
              </a:r>
            </a:p>
          </p:txBody>
        </p:sp>
        <p:cxnSp>
          <p:nvCxnSpPr>
            <p:cNvPr id="34" name="Straight Arrow Connector 33">
              <a:extLst>
                <a:ext uri="{FF2B5EF4-FFF2-40B4-BE49-F238E27FC236}">
                  <a16:creationId xmlns:a16="http://schemas.microsoft.com/office/drawing/2014/main" id="{86D728F9-66B8-F47A-D38F-D2018C9067B1}"/>
                </a:ext>
              </a:extLst>
            </p:cNvPr>
            <p:cNvCxnSpPr>
              <a:cxnSpLocks/>
              <a:endCxn id="33" idx="0"/>
            </p:cNvCxnSpPr>
            <p:nvPr/>
          </p:nvCxnSpPr>
          <p:spPr>
            <a:xfrm>
              <a:off x="4268373"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175EFB89-B310-524A-E3B4-BDAC4537D30B}"/>
              </a:ext>
            </a:extLst>
          </p:cNvPr>
          <p:cNvGrpSpPr/>
          <p:nvPr/>
        </p:nvGrpSpPr>
        <p:grpSpPr>
          <a:xfrm>
            <a:off x="4711404" y="2724727"/>
            <a:ext cx="1195151" cy="350210"/>
            <a:chOff x="4711404" y="2724727"/>
            <a:chExt cx="1195151" cy="350210"/>
          </a:xfrm>
        </p:grpSpPr>
        <p:sp>
          <p:nvSpPr>
            <p:cNvPr id="35" name="Title 1">
              <a:extLst>
                <a:ext uri="{FF2B5EF4-FFF2-40B4-BE49-F238E27FC236}">
                  <a16:creationId xmlns:a16="http://schemas.microsoft.com/office/drawing/2014/main" id="{2D385A3E-AC31-D11C-E1AD-C2BABE0EECF3}"/>
                </a:ext>
              </a:extLst>
            </p:cNvPr>
            <p:cNvSpPr txBox="1">
              <a:spLocks/>
            </p:cNvSpPr>
            <p:nvPr/>
          </p:nvSpPr>
          <p:spPr>
            <a:xfrm>
              <a:off x="4711404" y="2853061"/>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Peak picking</a:t>
              </a:r>
            </a:p>
          </p:txBody>
        </p:sp>
        <p:cxnSp>
          <p:nvCxnSpPr>
            <p:cNvPr id="36" name="Straight Arrow Connector 35">
              <a:extLst>
                <a:ext uri="{FF2B5EF4-FFF2-40B4-BE49-F238E27FC236}">
                  <a16:creationId xmlns:a16="http://schemas.microsoft.com/office/drawing/2014/main" id="{D6CC441F-CD90-4D5F-D3D6-190945B55CC9}"/>
                </a:ext>
              </a:extLst>
            </p:cNvPr>
            <p:cNvCxnSpPr>
              <a:cxnSpLocks/>
              <a:endCxn id="35" idx="0"/>
            </p:cNvCxnSpPr>
            <p:nvPr/>
          </p:nvCxnSpPr>
          <p:spPr>
            <a:xfrm>
              <a:off x="5308980" y="2724727"/>
              <a:ext cx="0" cy="128334"/>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06AB5A2-DC73-8336-05A4-FB3C8890AE70}"/>
              </a:ext>
            </a:extLst>
          </p:cNvPr>
          <p:cNvGrpSpPr/>
          <p:nvPr/>
        </p:nvGrpSpPr>
        <p:grpSpPr>
          <a:xfrm>
            <a:off x="8378090" y="2724727"/>
            <a:ext cx="1195151" cy="353399"/>
            <a:chOff x="8378090" y="2724727"/>
            <a:chExt cx="1195151" cy="353399"/>
          </a:xfrm>
        </p:grpSpPr>
        <p:sp>
          <p:nvSpPr>
            <p:cNvPr id="37" name="Title 1">
              <a:extLst>
                <a:ext uri="{FF2B5EF4-FFF2-40B4-BE49-F238E27FC236}">
                  <a16:creationId xmlns:a16="http://schemas.microsoft.com/office/drawing/2014/main" id="{270FC4D7-F527-184F-EF67-5C4B208C52AC}"/>
                </a:ext>
              </a:extLst>
            </p:cNvPr>
            <p:cNvSpPr txBox="1">
              <a:spLocks/>
            </p:cNvSpPr>
            <p:nvPr/>
          </p:nvSpPr>
          <p:spPr>
            <a:xfrm>
              <a:off x="8378090" y="2856250"/>
              <a:ext cx="1195151" cy="22187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Spectral binning</a:t>
              </a:r>
            </a:p>
          </p:txBody>
        </p:sp>
        <p:cxnSp>
          <p:nvCxnSpPr>
            <p:cNvPr id="38" name="Straight Arrow Connector 37">
              <a:extLst>
                <a:ext uri="{FF2B5EF4-FFF2-40B4-BE49-F238E27FC236}">
                  <a16:creationId xmlns:a16="http://schemas.microsoft.com/office/drawing/2014/main" id="{43E6D9FC-5566-7E66-2188-A8A1165A0A84}"/>
                </a:ext>
              </a:extLst>
            </p:cNvPr>
            <p:cNvCxnSpPr>
              <a:cxnSpLocks/>
              <a:endCxn id="37" idx="0"/>
            </p:cNvCxnSpPr>
            <p:nvPr/>
          </p:nvCxnSpPr>
          <p:spPr>
            <a:xfrm>
              <a:off x="8975666" y="2724727"/>
              <a:ext cx="0" cy="131523"/>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2" name="Group 51">
            <a:extLst>
              <a:ext uri="{FF2B5EF4-FFF2-40B4-BE49-F238E27FC236}">
                <a16:creationId xmlns:a16="http://schemas.microsoft.com/office/drawing/2014/main" id="{EAECDE9A-AD51-ECA4-76A8-BFD3841184A2}"/>
              </a:ext>
            </a:extLst>
          </p:cNvPr>
          <p:cNvGrpSpPr/>
          <p:nvPr/>
        </p:nvGrpSpPr>
        <p:grpSpPr>
          <a:xfrm>
            <a:off x="7304141" y="2724727"/>
            <a:ext cx="1195151" cy="339707"/>
            <a:chOff x="7304141" y="2724727"/>
            <a:chExt cx="1195151" cy="339707"/>
          </a:xfrm>
        </p:grpSpPr>
        <p:sp>
          <p:nvSpPr>
            <p:cNvPr id="39" name="Title 1">
              <a:extLst>
                <a:ext uri="{FF2B5EF4-FFF2-40B4-BE49-F238E27FC236}">
                  <a16:creationId xmlns:a16="http://schemas.microsoft.com/office/drawing/2014/main" id="{4501F66C-647B-C4A2-BB5F-C7CF1271D335}"/>
                </a:ext>
              </a:extLst>
            </p:cNvPr>
            <p:cNvSpPr txBox="1">
              <a:spLocks/>
            </p:cNvSpPr>
            <p:nvPr/>
          </p:nvSpPr>
          <p:spPr>
            <a:xfrm>
              <a:off x="7304141"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Peak alignment</a:t>
              </a:r>
            </a:p>
          </p:txBody>
        </p:sp>
        <p:cxnSp>
          <p:nvCxnSpPr>
            <p:cNvPr id="40" name="Straight Arrow Connector 39">
              <a:extLst>
                <a:ext uri="{FF2B5EF4-FFF2-40B4-BE49-F238E27FC236}">
                  <a16:creationId xmlns:a16="http://schemas.microsoft.com/office/drawing/2014/main" id="{93E6F57E-9CC6-87BF-501B-49E9F65D0CCB}"/>
                </a:ext>
              </a:extLst>
            </p:cNvPr>
            <p:cNvCxnSpPr>
              <a:cxnSpLocks/>
              <a:endCxn id="39" idx="0"/>
            </p:cNvCxnSpPr>
            <p:nvPr/>
          </p:nvCxnSpPr>
          <p:spPr>
            <a:xfrm>
              <a:off x="7901717" y="2724727"/>
              <a:ext cx="0"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780084D4-8D58-52EE-DE72-EA095A5509E0}"/>
              </a:ext>
            </a:extLst>
          </p:cNvPr>
          <p:cNvGrpSpPr/>
          <p:nvPr/>
        </p:nvGrpSpPr>
        <p:grpSpPr>
          <a:xfrm>
            <a:off x="6175468" y="2724727"/>
            <a:ext cx="1195151" cy="339707"/>
            <a:chOff x="6175468" y="2724727"/>
            <a:chExt cx="1195151" cy="339707"/>
          </a:xfrm>
        </p:grpSpPr>
        <p:sp>
          <p:nvSpPr>
            <p:cNvPr id="41" name="Title 1">
              <a:extLst>
                <a:ext uri="{FF2B5EF4-FFF2-40B4-BE49-F238E27FC236}">
                  <a16:creationId xmlns:a16="http://schemas.microsoft.com/office/drawing/2014/main" id="{D5AC15CE-CF55-2D21-B2B6-8040D7E85B60}"/>
                </a:ext>
              </a:extLst>
            </p:cNvPr>
            <p:cNvSpPr txBox="1">
              <a:spLocks/>
            </p:cNvSpPr>
            <p:nvPr/>
          </p:nvSpPr>
          <p:spPr>
            <a:xfrm>
              <a:off x="6175468"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Quality control</a:t>
              </a:r>
            </a:p>
          </p:txBody>
        </p:sp>
        <p:cxnSp>
          <p:nvCxnSpPr>
            <p:cNvPr id="42" name="Straight Arrow Connector 41">
              <a:extLst>
                <a:ext uri="{FF2B5EF4-FFF2-40B4-BE49-F238E27FC236}">
                  <a16:creationId xmlns:a16="http://schemas.microsoft.com/office/drawing/2014/main" id="{7A9D4F34-DB0E-2E5F-F889-8282CDD66FD4}"/>
                </a:ext>
              </a:extLst>
            </p:cNvPr>
            <p:cNvCxnSpPr>
              <a:cxnSpLocks/>
              <a:endCxn id="41" idx="0"/>
            </p:cNvCxnSpPr>
            <p:nvPr/>
          </p:nvCxnSpPr>
          <p:spPr>
            <a:xfrm>
              <a:off x="6773043"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977824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par>
                                <p:cTn id="12" presetID="10" presetClass="entr" presetSubtype="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2000"/>
                            </p:stCondLst>
                            <p:childTnLst>
                              <p:par>
                                <p:cTn id="33" presetID="47"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caling Sel">
            <a:extLst>
              <a:ext uri="{FF2B5EF4-FFF2-40B4-BE49-F238E27FC236}">
                <a16:creationId xmlns:a16="http://schemas.microsoft.com/office/drawing/2014/main" id="{CF88A057-45E2-BFB6-115E-33086B286DBA}"/>
              </a:ext>
            </a:extLst>
          </p:cNvPr>
          <p:cNvSpPr/>
          <p:nvPr/>
        </p:nvSpPr>
        <p:spPr>
          <a:xfrm>
            <a:off x="10301949"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301949"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8058081"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058081"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6037517"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037517"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793649"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793649"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2142129"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2150879"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663052"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663052"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96028688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Utils Sel">
            <a:extLst>
              <a:ext uri="{FF2B5EF4-FFF2-40B4-BE49-F238E27FC236}">
                <a16:creationId xmlns:a16="http://schemas.microsoft.com/office/drawing/2014/main" id="{1CC6BCCB-F29F-B8C3-F1E6-A5AC9E6B52E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11208863" y="656826"/>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 y="3503758"/>
            <a:ext cx="914400" cy="914400"/>
          </a:xfrm>
          <a:prstGeom prst="rect">
            <a:avLst/>
          </a:prstGeom>
        </p:spPr>
      </p:pic>
    </p:spTree>
    <p:custDataLst>
      <p:tags r:id="rId1"/>
    </p:custDataLst>
    <p:extLst>
      <p:ext uri="{BB962C8B-B14F-4D97-AF65-F5344CB8AC3E}">
        <p14:creationId xmlns:p14="http://schemas.microsoft.com/office/powerpoint/2010/main" val="2481722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Utils Sel">
            <a:extLst>
              <a:ext uri="{FF2B5EF4-FFF2-40B4-BE49-F238E27FC236}">
                <a16:creationId xmlns:a16="http://schemas.microsoft.com/office/drawing/2014/main" id="{1CC6BCCB-F29F-B8C3-F1E6-A5AC9E6B52E5}"/>
              </a:ext>
            </a:extLst>
          </p:cNvPr>
          <p:cNvSpPr/>
          <p:nvPr/>
        </p:nvSpPr>
        <p:spPr>
          <a:xfrm>
            <a:off x="5766166" y="1748234"/>
            <a:ext cx="815056" cy="341809"/>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8" name="Utils">
            <a:extLst>
              <a:ext uri="{FF2B5EF4-FFF2-40B4-BE49-F238E27FC236}">
                <a16:creationId xmlns:a16="http://schemas.microsoft.com/office/drawing/2014/main" id="{1F3A65D8-2295-0E54-2FC6-1961F5530C8F}"/>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309461054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952356" y="1748234"/>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952356" y="2090042"/>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445534" y="907246"/>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359934" y="2090042"/>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359934" y="2090043"/>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359934" y="1364446"/>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3981" y="927097"/>
            <a:ext cx="914400" cy="914400"/>
          </a:xfrm>
          <a:prstGeom prst="rect">
            <a:avLst/>
          </a:prstGeom>
        </p:spPr>
      </p:pic>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452" y="1632842"/>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95030" y="2090042"/>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7223315" y="2530433"/>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DatasetExperiment Object</a:t>
            </a:r>
          </a:p>
        </p:txBody>
      </p:sp>
    </p:spTree>
    <p:extLst>
      <p:ext uri="{BB962C8B-B14F-4D97-AF65-F5344CB8AC3E}">
        <p14:creationId xmlns:p14="http://schemas.microsoft.com/office/powerpoint/2010/main" val="399874219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952356" y="1748234"/>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952356" y="2090042"/>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445534" y="907246"/>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359934" y="2090042"/>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359934" y="2090043"/>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359934" y="1364446"/>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3981" y="927097"/>
            <a:ext cx="914400" cy="914400"/>
          </a:xfrm>
          <a:prstGeom prst="rect">
            <a:avLst/>
          </a:prstGeom>
        </p:spPr>
      </p:pic>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452" y="1632842"/>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95030" y="2090042"/>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8148441" y="2551309"/>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sp>
        <p:nvSpPr>
          <p:cNvPr id="8" name="Utils">
            <a:extLst>
              <a:ext uri="{FF2B5EF4-FFF2-40B4-BE49-F238E27FC236}">
                <a16:creationId xmlns:a16="http://schemas.microsoft.com/office/drawing/2014/main" id="{68FFC2F0-179E-7153-D797-68FFAC73C68F}"/>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2345209760"/>
      </p:ext>
    </p:extLst>
  </p:cSld>
  <p:clrMapOvr>
    <a:masterClrMapping/>
  </p:clrMapOvr>
  <mc:AlternateContent xmlns:mc="http://schemas.openxmlformats.org/markup-compatibility/2006" xmlns:p159="http://schemas.microsoft.com/office/powerpoint/2015/09/main">
    <mc:Choice Requires="p159">
      <p:transition advClick="0">
        <p159:morph option="byChar"/>
      </p:transition>
    </mc:Choice>
    <mc:Fallback xmlns="">
      <p:transition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20665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20660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20665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20665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20665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20665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20665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20665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20665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20665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20654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20665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745" y="4498866"/>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874663" y="4614258"/>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5688473" y="4614259"/>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874663" y="4956066"/>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367841" y="3773270"/>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282241" y="4956066"/>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282241" y="4956067"/>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282241" y="4230470"/>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9759" y="4498866"/>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17337" y="4956066"/>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8070748" y="5417333"/>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pic>
        <p:nvPicPr>
          <p:cNvPr id="10" name="Graphic 9" descr="Cube with solid fill">
            <a:extLst>
              <a:ext uri="{FF2B5EF4-FFF2-40B4-BE49-F238E27FC236}">
                <a16:creationId xmlns:a16="http://schemas.microsoft.com/office/drawing/2014/main" id="{C27AFA94-D9BE-8F2E-2D1F-17504BE41B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894" y="745773"/>
            <a:ext cx="914400" cy="914400"/>
          </a:xfrm>
          <a:prstGeom prst="rect">
            <a:avLst/>
          </a:prstGeom>
        </p:spPr>
      </p:pic>
      <p:cxnSp>
        <p:nvCxnSpPr>
          <p:cNvPr id="24" name="Straight Arrow Connector 23">
            <a:extLst>
              <a:ext uri="{FF2B5EF4-FFF2-40B4-BE49-F238E27FC236}">
                <a16:creationId xmlns:a16="http://schemas.microsoft.com/office/drawing/2014/main" id="{41C3DDEA-0877-A699-76EB-774FC5D53466}"/>
              </a:ext>
            </a:extLst>
          </p:cNvPr>
          <p:cNvCxnSpPr>
            <a:cxnSpLocks/>
            <a:stCxn id="10" idx="2"/>
            <a:endCxn id="13" idx="0"/>
          </p:cNvCxnSpPr>
          <p:nvPr/>
        </p:nvCxnSpPr>
        <p:spPr>
          <a:xfrm>
            <a:off x="823094" y="1660173"/>
            <a:ext cx="0" cy="40531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3" name="Graphic 32" descr="Cube with solid fill">
            <a:extLst>
              <a:ext uri="{FF2B5EF4-FFF2-40B4-BE49-F238E27FC236}">
                <a16:creationId xmlns:a16="http://schemas.microsoft.com/office/drawing/2014/main" id="{446A58C4-B3B8-0817-B318-79F5D0E51F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36279" y="745773"/>
            <a:ext cx="914400" cy="914400"/>
          </a:xfrm>
          <a:prstGeom prst="rect">
            <a:avLst/>
          </a:prstGeom>
        </p:spPr>
      </p:pic>
      <p:cxnSp>
        <p:nvCxnSpPr>
          <p:cNvPr id="34" name="Straight Arrow Connector 33">
            <a:extLst>
              <a:ext uri="{FF2B5EF4-FFF2-40B4-BE49-F238E27FC236}">
                <a16:creationId xmlns:a16="http://schemas.microsoft.com/office/drawing/2014/main" id="{AD8C8CCD-4BF0-78B8-ECB8-12405BAB0964}"/>
              </a:ext>
            </a:extLst>
          </p:cNvPr>
          <p:cNvCxnSpPr>
            <a:cxnSpLocks/>
            <a:stCxn id="33" idx="2"/>
            <a:endCxn id="20" idx="0"/>
          </p:cNvCxnSpPr>
          <p:nvPr/>
        </p:nvCxnSpPr>
        <p:spPr>
          <a:xfrm flipH="1">
            <a:off x="2388392" y="1660173"/>
            <a:ext cx="5087"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8" name="Graphic 37" descr="Cube with solid fill">
            <a:extLst>
              <a:ext uri="{FF2B5EF4-FFF2-40B4-BE49-F238E27FC236}">
                <a16:creationId xmlns:a16="http://schemas.microsoft.com/office/drawing/2014/main" id="{33667779-ADC8-2F94-1AFB-CFFA0EE2ED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78886" y="739921"/>
            <a:ext cx="914400" cy="914400"/>
          </a:xfrm>
          <a:prstGeom prst="rect">
            <a:avLst/>
          </a:prstGeom>
        </p:spPr>
      </p:pic>
      <p:cxnSp>
        <p:nvCxnSpPr>
          <p:cNvPr id="39" name="Straight Arrow Connector 38">
            <a:extLst>
              <a:ext uri="{FF2B5EF4-FFF2-40B4-BE49-F238E27FC236}">
                <a16:creationId xmlns:a16="http://schemas.microsoft.com/office/drawing/2014/main" id="{9A655A59-B9AC-79C3-1B0E-493B3FEAC742}"/>
              </a:ext>
            </a:extLst>
          </p:cNvPr>
          <p:cNvCxnSpPr>
            <a:cxnSpLocks/>
            <a:stCxn id="38" idx="2"/>
            <a:endCxn id="21" idx="0"/>
          </p:cNvCxnSpPr>
          <p:nvPr/>
        </p:nvCxnSpPr>
        <p:spPr>
          <a:xfrm>
            <a:off x="4336086" y="1654321"/>
            <a:ext cx="0" cy="41220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1" name="Graphic 40" descr="Cube with solid fill">
            <a:extLst>
              <a:ext uri="{FF2B5EF4-FFF2-40B4-BE49-F238E27FC236}">
                <a16:creationId xmlns:a16="http://schemas.microsoft.com/office/drawing/2014/main" id="{ED4F57CB-4B18-25E3-4541-D718FA1609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12683" y="745773"/>
            <a:ext cx="914400" cy="914400"/>
          </a:xfrm>
          <a:prstGeom prst="rect">
            <a:avLst/>
          </a:prstGeom>
        </p:spPr>
      </p:pic>
      <p:cxnSp>
        <p:nvCxnSpPr>
          <p:cNvPr id="42" name="Straight Arrow Connector 41">
            <a:extLst>
              <a:ext uri="{FF2B5EF4-FFF2-40B4-BE49-F238E27FC236}">
                <a16:creationId xmlns:a16="http://schemas.microsoft.com/office/drawing/2014/main" id="{E10A1CC8-EBA2-5896-F8F3-899333AFA4C8}"/>
              </a:ext>
            </a:extLst>
          </p:cNvPr>
          <p:cNvCxnSpPr>
            <a:cxnSpLocks/>
            <a:stCxn id="41" idx="2"/>
            <a:endCxn id="17" idx="0"/>
          </p:cNvCxnSpPr>
          <p:nvPr/>
        </p:nvCxnSpPr>
        <p:spPr>
          <a:xfrm flipH="1">
            <a:off x="6468302" y="1660173"/>
            <a:ext cx="1581"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5" name="Graphic 44" descr="Cube with solid fill">
            <a:extLst>
              <a:ext uri="{FF2B5EF4-FFF2-40B4-BE49-F238E27FC236}">
                <a16:creationId xmlns:a16="http://schemas.microsoft.com/office/drawing/2014/main" id="{1A2B8587-0020-D9ED-8330-AAE3525220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955" y="745773"/>
            <a:ext cx="914400" cy="914400"/>
          </a:xfrm>
          <a:prstGeom prst="rect">
            <a:avLst/>
          </a:prstGeom>
        </p:spPr>
      </p:pic>
      <p:cxnSp>
        <p:nvCxnSpPr>
          <p:cNvPr id="46" name="Straight Arrow Connector 45">
            <a:extLst>
              <a:ext uri="{FF2B5EF4-FFF2-40B4-BE49-F238E27FC236}">
                <a16:creationId xmlns:a16="http://schemas.microsoft.com/office/drawing/2014/main" id="{1C226B2D-86D6-DF4D-FA88-7F0BD21FA1AE}"/>
              </a:ext>
            </a:extLst>
          </p:cNvPr>
          <p:cNvCxnSpPr>
            <a:cxnSpLocks/>
            <a:stCxn id="45" idx="2"/>
            <a:endCxn id="26" idx="0"/>
          </p:cNvCxnSpPr>
          <p:nvPr/>
        </p:nvCxnSpPr>
        <p:spPr>
          <a:xfrm>
            <a:off x="8598155" y="1660173"/>
            <a:ext cx="2363"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7" name="Graphic 46" descr="Cube with solid fill">
            <a:extLst>
              <a:ext uri="{FF2B5EF4-FFF2-40B4-BE49-F238E27FC236}">
                <a16:creationId xmlns:a16="http://schemas.microsoft.com/office/drawing/2014/main" id="{DEBC87F8-23CC-D0D7-9A77-ECE600A25C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62305" y="739921"/>
            <a:ext cx="914400" cy="914400"/>
          </a:xfrm>
          <a:prstGeom prst="rect">
            <a:avLst/>
          </a:prstGeom>
        </p:spPr>
      </p:pic>
      <p:cxnSp>
        <p:nvCxnSpPr>
          <p:cNvPr id="49" name="Straight Arrow Connector 48">
            <a:extLst>
              <a:ext uri="{FF2B5EF4-FFF2-40B4-BE49-F238E27FC236}">
                <a16:creationId xmlns:a16="http://schemas.microsoft.com/office/drawing/2014/main" id="{D7357FA5-16C4-788F-7AD9-85D80E69F507}"/>
              </a:ext>
            </a:extLst>
          </p:cNvPr>
          <p:cNvCxnSpPr>
            <a:cxnSpLocks/>
            <a:stCxn id="47" idx="2"/>
            <a:endCxn id="25" idx="0"/>
          </p:cNvCxnSpPr>
          <p:nvPr/>
        </p:nvCxnSpPr>
        <p:spPr>
          <a:xfrm>
            <a:off x="10419505" y="1654321"/>
            <a:ext cx="1" cy="4116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Cube with solid fill">
            <a:extLst>
              <a:ext uri="{FF2B5EF4-FFF2-40B4-BE49-F238E27FC236}">
                <a16:creationId xmlns:a16="http://schemas.microsoft.com/office/drawing/2014/main" id="{ACC4B039-1CD3-6FBA-1112-E4498996B8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894" y="2901998"/>
            <a:ext cx="914400" cy="914400"/>
          </a:xfrm>
          <a:prstGeom prst="rect">
            <a:avLst/>
          </a:prstGeom>
        </p:spPr>
      </p:pic>
      <p:pic>
        <p:nvPicPr>
          <p:cNvPr id="60" name="Graphic 59" descr="Cube with solid fill">
            <a:extLst>
              <a:ext uri="{FF2B5EF4-FFF2-40B4-BE49-F238E27FC236}">
                <a16:creationId xmlns:a16="http://schemas.microsoft.com/office/drawing/2014/main" id="{3358B426-C699-F807-8135-F1A970700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31192" y="2901998"/>
            <a:ext cx="914400" cy="914400"/>
          </a:xfrm>
          <a:prstGeom prst="rect">
            <a:avLst/>
          </a:prstGeom>
        </p:spPr>
      </p:pic>
      <p:pic>
        <p:nvPicPr>
          <p:cNvPr id="61" name="Graphic 60" descr="Cube with solid fill">
            <a:extLst>
              <a:ext uri="{FF2B5EF4-FFF2-40B4-BE49-F238E27FC236}">
                <a16:creationId xmlns:a16="http://schemas.microsoft.com/office/drawing/2014/main" id="{BEE7C424-B46D-3632-8DB2-496281ACBA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78886" y="2901998"/>
            <a:ext cx="914400" cy="914400"/>
          </a:xfrm>
          <a:prstGeom prst="rect">
            <a:avLst/>
          </a:prstGeom>
        </p:spPr>
      </p:pic>
      <p:pic>
        <p:nvPicPr>
          <p:cNvPr id="62" name="Graphic 61" descr="Cube with solid fill">
            <a:extLst>
              <a:ext uri="{FF2B5EF4-FFF2-40B4-BE49-F238E27FC236}">
                <a16:creationId xmlns:a16="http://schemas.microsoft.com/office/drawing/2014/main" id="{9F14CEFC-530B-8FB6-9121-D6D0D9233F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12683" y="2901998"/>
            <a:ext cx="914400" cy="914400"/>
          </a:xfrm>
          <a:prstGeom prst="rect">
            <a:avLst/>
          </a:prstGeom>
        </p:spPr>
      </p:pic>
      <p:pic>
        <p:nvPicPr>
          <p:cNvPr id="63" name="Graphic 62" descr="Cube with solid fill">
            <a:extLst>
              <a:ext uri="{FF2B5EF4-FFF2-40B4-BE49-F238E27FC236}">
                <a16:creationId xmlns:a16="http://schemas.microsoft.com/office/drawing/2014/main" id="{224D3BCC-5DEE-1916-3E93-99E8461FAB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955" y="2901998"/>
            <a:ext cx="914400" cy="914400"/>
          </a:xfrm>
          <a:prstGeom prst="rect">
            <a:avLst/>
          </a:prstGeom>
        </p:spPr>
      </p:pic>
      <p:pic>
        <p:nvPicPr>
          <p:cNvPr id="64" name="Graphic 63" descr="Cube with solid fill">
            <a:extLst>
              <a:ext uri="{FF2B5EF4-FFF2-40B4-BE49-F238E27FC236}">
                <a16:creationId xmlns:a16="http://schemas.microsoft.com/office/drawing/2014/main" id="{39CC41AF-D259-415A-CDD2-303F144C5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62305" y="2901998"/>
            <a:ext cx="914400" cy="914400"/>
          </a:xfrm>
          <a:prstGeom prst="rect">
            <a:avLst/>
          </a:prstGeom>
        </p:spPr>
      </p:pic>
      <p:cxnSp>
        <p:nvCxnSpPr>
          <p:cNvPr id="65" name="Straight Arrow Connector 64">
            <a:extLst>
              <a:ext uri="{FF2B5EF4-FFF2-40B4-BE49-F238E27FC236}">
                <a16:creationId xmlns:a16="http://schemas.microsoft.com/office/drawing/2014/main" id="{489191A2-E0DB-BAD4-DED8-9F69FC096B69}"/>
              </a:ext>
            </a:extLst>
          </p:cNvPr>
          <p:cNvCxnSpPr>
            <a:cxnSpLocks/>
            <a:stCxn id="25" idx="2"/>
            <a:endCxn id="64" idx="0"/>
          </p:cNvCxnSpPr>
          <p:nvPr/>
        </p:nvCxnSpPr>
        <p:spPr>
          <a:xfrm flipH="1">
            <a:off x="10419505" y="2408856"/>
            <a:ext cx="1" cy="49314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4206A09-B492-2097-28D8-8B8E9A6C39AE}"/>
              </a:ext>
            </a:extLst>
          </p:cNvPr>
          <p:cNvCxnSpPr>
            <a:cxnSpLocks/>
            <a:stCxn id="23" idx="2"/>
            <a:endCxn id="63" idx="0"/>
          </p:cNvCxnSpPr>
          <p:nvPr/>
        </p:nvCxnSpPr>
        <p:spPr>
          <a:xfrm flipH="1">
            <a:off x="8598155" y="2408334"/>
            <a:ext cx="2363"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A72DD165-0EED-7C9E-74C8-CCCDA05AF179}"/>
              </a:ext>
            </a:extLst>
          </p:cNvPr>
          <p:cNvCxnSpPr>
            <a:cxnSpLocks/>
            <a:stCxn id="17" idx="2"/>
            <a:endCxn id="62" idx="0"/>
          </p:cNvCxnSpPr>
          <p:nvPr/>
        </p:nvCxnSpPr>
        <p:spPr>
          <a:xfrm>
            <a:off x="6468302" y="2408334"/>
            <a:ext cx="1581"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17CA78-63A5-AD8E-A083-DA2139B76375}"/>
              </a:ext>
            </a:extLst>
          </p:cNvPr>
          <p:cNvCxnSpPr>
            <a:cxnSpLocks/>
            <a:stCxn id="21" idx="2"/>
            <a:endCxn id="61" idx="0"/>
          </p:cNvCxnSpPr>
          <p:nvPr/>
        </p:nvCxnSpPr>
        <p:spPr>
          <a:xfrm>
            <a:off x="4336086"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7D74E35-7E67-D2C3-268A-E46941EDB276}"/>
              </a:ext>
            </a:extLst>
          </p:cNvPr>
          <p:cNvCxnSpPr>
            <a:cxnSpLocks/>
            <a:stCxn id="20" idx="2"/>
            <a:endCxn id="60" idx="0"/>
          </p:cNvCxnSpPr>
          <p:nvPr/>
        </p:nvCxnSpPr>
        <p:spPr>
          <a:xfrm>
            <a:off x="2388392"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7ED5704B-775F-2F3D-AC37-D750CC1E88DB}"/>
              </a:ext>
            </a:extLst>
          </p:cNvPr>
          <p:cNvCxnSpPr>
            <a:cxnSpLocks/>
            <a:stCxn id="19" idx="2"/>
            <a:endCxn id="59" idx="0"/>
          </p:cNvCxnSpPr>
          <p:nvPr/>
        </p:nvCxnSpPr>
        <p:spPr>
          <a:xfrm>
            <a:off x="823094"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3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5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25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25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50"/>
                                        <p:tgtEl>
                                          <p:spTgt spid="47"/>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50"/>
                                        <p:tgtEl>
                                          <p:spTgt spid="24"/>
                                        </p:tgtEl>
                                      </p:cBhvr>
                                    </p:animEffect>
                                  </p:childTnLst>
                                </p:cTn>
                              </p:par>
                              <p:par>
                                <p:cTn id="27" presetID="22" presetClass="entr" presetSubtype="1"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250"/>
                                        <p:tgtEl>
                                          <p:spTgt spid="34"/>
                                        </p:tgtEl>
                                      </p:cBhvr>
                                    </p:animEffect>
                                  </p:childTnLst>
                                </p:cTn>
                              </p:par>
                              <p:par>
                                <p:cTn id="30" presetID="22" presetClass="entr" presetSubtype="1"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up)">
                                      <p:cBhvr>
                                        <p:cTn id="32" dur="250"/>
                                        <p:tgtEl>
                                          <p:spTgt spid="39"/>
                                        </p:tgtEl>
                                      </p:cBhvr>
                                    </p:animEffect>
                                  </p:childTnLst>
                                </p:cTn>
                              </p:par>
                              <p:par>
                                <p:cTn id="33" presetID="22" presetClass="entr" presetSubtype="1"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250"/>
                                        <p:tgtEl>
                                          <p:spTgt spid="42"/>
                                        </p:tgtEl>
                                      </p:cBhvr>
                                    </p:animEffect>
                                  </p:childTnLst>
                                </p:cTn>
                              </p:par>
                              <p:par>
                                <p:cTn id="36" presetID="22" presetClass="entr" presetSubtype="1"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up)">
                                      <p:cBhvr>
                                        <p:cTn id="38" dur="250"/>
                                        <p:tgtEl>
                                          <p:spTgt spid="46"/>
                                        </p:tgtEl>
                                      </p:cBhvr>
                                    </p:animEffect>
                                  </p:childTnLst>
                                </p:cTn>
                              </p:par>
                              <p:par>
                                <p:cTn id="39" presetID="22" presetClass="entr" presetSubtype="1"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250"/>
                                        <p:tgtEl>
                                          <p:spTgt spid="49"/>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up)">
                                      <p:cBhvr>
                                        <p:cTn id="45" dur="250"/>
                                        <p:tgtEl>
                                          <p:spTgt spid="65"/>
                                        </p:tgtEl>
                                      </p:cBhvr>
                                    </p:animEffect>
                                  </p:childTnLst>
                                </p:cTn>
                              </p:par>
                              <p:par>
                                <p:cTn id="46" presetID="22" presetClass="entr" presetSubtype="1"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up)">
                                      <p:cBhvr>
                                        <p:cTn id="48" dur="250"/>
                                        <p:tgtEl>
                                          <p:spTgt spid="68"/>
                                        </p:tgtEl>
                                      </p:cBhvr>
                                    </p:animEffect>
                                  </p:childTnLst>
                                </p:cTn>
                              </p:par>
                              <p:par>
                                <p:cTn id="49" presetID="22" presetClass="entr" presetSubtype="1"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250"/>
                                        <p:tgtEl>
                                          <p:spTgt spid="71"/>
                                        </p:tgtEl>
                                      </p:cBhvr>
                                    </p:animEffect>
                                  </p:childTnLst>
                                </p:cTn>
                              </p:par>
                              <p:par>
                                <p:cTn id="52" presetID="22" presetClass="entr" presetSubtype="1"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up)">
                                      <p:cBhvr>
                                        <p:cTn id="54" dur="250"/>
                                        <p:tgtEl>
                                          <p:spTgt spid="74"/>
                                        </p:tgtEl>
                                      </p:cBhvr>
                                    </p:animEffect>
                                  </p:childTnLst>
                                </p:cTn>
                              </p:par>
                              <p:par>
                                <p:cTn id="55" presetID="22" presetClass="entr" presetSubtype="1" fill="hold"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250"/>
                                        <p:tgtEl>
                                          <p:spTgt spid="77"/>
                                        </p:tgtEl>
                                      </p:cBhvr>
                                    </p:animEffect>
                                  </p:childTnLst>
                                </p:cTn>
                              </p:par>
                              <p:par>
                                <p:cTn id="58" presetID="22" presetClass="entr" presetSubtype="1"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up)">
                                      <p:cBhvr>
                                        <p:cTn id="60" dur="250"/>
                                        <p:tgtEl>
                                          <p:spTgt spid="80"/>
                                        </p:tgtEl>
                                      </p:cBhvr>
                                    </p:animEffect>
                                  </p:childTnLst>
                                </p:cTn>
                              </p:par>
                            </p:childTnLst>
                          </p:cTn>
                        </p:par>
                        <p:par>
                          <p:cTn id="61" fill="hold">
                            <p:stCondLst>
                              <p:cond delay="750"/>
                            </p:stCondLst>
                            <p:childTnLst>
                              <p:par>
                                <p:cTn id="62" presetID="10" presetClass="entr" presetSubtype="0" fill="hold"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250"/>
                                        <p:tgtEl>
                                          <p:spTgt spid="59"/>
                                        </p:tgtEl>
                                      </p:cBhvr>
                                    </p:animEffect>
                                  </p:childTnLst>
                                </p:cTn>
                              </p:par>
                              <p:par>
                                <p:cTn id="65" presetID="10"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50"/>
                                        <p:tgtEl>
                                          <p:spTgt spid="60"/>
                                        </p:tgtEl>
                                      </p:cBhvr>
                                    </p:animEffect>
                                  </p:childTnLst>
                                </p:cTn>
                              </p:par>
                              <p:par>
                                <p:cTn id="68" presetID="10"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250"/>
                                        <p:tgtEl>
                                          <p:spTgt spid="61"/>
                                        </p:tgtEl>
                                      </p:cBhvr>
                                    </p:animEffect>
                                  </p:childTnLst>
                                </p:cTn>
                              </p:par>
                              <p:par>
                                <p:cTn id="71" presetID="10"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250"/>
                                        <p:tgtEl>
                                          <p:spTgt spid="62"/>
                                        </p:tgtEl>
                                      </p:cBhvr>
                                    </p:animEffect>
                                  </p:childTnLst>
                                </p:cTn>
                              </p:par>
                              <p:par>
                                <p:cTn id="74" presetID="10" presetClass="entr" presetSubtype="0"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250"/>
                                        <p:tgtEl>
                                          <p:spTgt spid="63"/>
                                        </p:tgtEl>
                                      </p:cBhvr>
                                    </p:animEffect>
                                  </p:childTnLst>
                                </p:cTn>
                              </p:par>
                              <p:par>
                                <p:cTn id="77" presetID="10"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41" name="Utils Sel">
            <a:extLst>
              <a:ext uri="{FF2B5EF4-FFF2-40B4-BE49-F238E27FC236}">
                <a16:creationId xmlns:a16="http://schemas.microsoft.com/office/drawing/2014/main" id="{F1963442-62CA-E124-FE53-5541C859AEDC}"/>
              </a:ext>
            </a:extLst>
          </p:cNvPr>
          <p:cNvSpPr/>
          <p:nvPr/>
        </p:nvSpPr>
        <p:spPr>
          <a:xfrm>
            <a:off x="4874663" y="4614258"/>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tils">
            <a:extLst>
              <a:ext uri="{FF2B5EF4-FFF2-40B4-BE49-F238E27FC236}">
                <a16:creationId xmlns:a16="http://schemas.microsoft.com/office/drawing/2014/main" id="{5BB6B24C-E91E-D55D-F115-5EB3510E7460}"/>
              </a:ext>
            </a:extLst>
          </p:cNvPr>
          <p:cNvSpPr txBox="1">
            <a:spLocks/>
          </p:cNvSpPr>
          <p:nvPr/>
        </p:nvSpPr>
        <p:spPr>
          <a:xfrm>
            <a:off x="5688473" y="4614259"/>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43" name="Title">
            <a:extLst>
              <a:ext uri="{FF2B5EF4-FFF2-40B4-BE49-F238E27FC236}">
                <a16:creationId xmlns:a16="http://schemas.microsoft.com/office/drawing/2014/main" id="{CEF3377A-F0AE-7BD1-EDCE-C2511E220794}"/>
              </a:ext>
            </a:extLst>
          </p:cNvPr>
          <p:cNvSpPr txBox="1">
            <a:spLocks/>
          </p:cNvSpPr>
          <p:nvPr/>
        </p:nvSpPr>
        <p:spPr>
          <a:xfrm>
            <a:off x="4874663" y="4956066"/>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44" name="Group 43">
            <a:extLst>
              <a:ext uri="{FF2B5EF4-FFF2-40B4-BE49-F238E27FC236}">
                <a16:creationId xmlns:a16="http://schemas.microsoft.com/office/drawing/2014/main" id="{A1816E50-B584-C0FE-BBA2-84CC44444184}"/>
              </a:ext>
            </a:extLst>
          </p:cNvPr>
          <p:cNvGrpSpPr/>
          <p:nvPr/>
        </p:nvGrpSpPr>
        <p:grpSpPr>
          <a:xfrm>
            <a:off x="3367841" y="3773270"/>
            <a:ext cx="914400" cy="2365592"/>
            <a:chOff x="3445534" y="907246"/>
            <a:chExt cx="914400" cy="2365592"/>
          </a:xfrm>
        </p:grpSpPr>
        <p:pic>
          <p:nvPicPr>
            <p:cNvPr id="45" name="Graphic 44" descr="Table outline">
              <a:extLst>
                <a:ext uri="{FF2B5EF4-FFF2-40B4-BE49-F238E27FC236}">
                  <a16:creationId xmlns:a16="http://schemas.microsoft.com/office/drawing/2014/main" id="{099A5EF5-363C-7D89-92A7-D593344D50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1632842"/>
              <a:ext cx="914400" cy="914400"/>
            </a:xfrm>
            <a:prstGeom prst="rect">
              <a:avLst/>
            </a:prstGeom>
          </p:spPr>
        </p:pic>
        <p:pic>
          <p:nvPicPr>
            <p:cNvPr id="46" name="Graphic 45" descr="Table outline">
              <a:extLst>
                <a:ext uri="{FF2B5EF4-FFF2-40B4-BE49-F238E27FC236}">
                  <a16:creationId xmlns:a16="http://schemas.microsoft.com/office/drawing/2014/main" id="{3A99EFD5-FB4D-273D-23BB-56D337191D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2358438"/>
              <a:ext cx="914400" cy="914400"/>
            </a:xfrm>
            <a:prstGeom prst="rect">
              <a:avLst/>
            </a:prstGeom>
          </p:spPr>
        </p:pic>
        <p:pic>
          <p:nvPicPr>
            <p:cNvPr id="47" name="Graphic 46" descr="Table outline">
              <a:extLst>
                <a:ext uri="{FF2B5EF4-FFF2-40B4-BE49-F238E27FC236}">
                  <a16:creationId xmlns:a16="http://schemas.microsoft.com/office/drawing/2014/main" id="{0BD53E83-2C6E-8B1D-0C28-BE2D5ABC57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907246"/>
              <a:ext cx="914400" cy="914400"/>
            </a:xfrm>
            <a:prstGeom prst="rect">
              <a:avLst/>
            </a:prstGeom>
          </p:spPr>
        </p:pic>
      </p:grpSp>
      <p:cxnSp>
        <p:nvCxnSpPr>
          <p:cNvPr id="49" name="Straight Arrow Connector 48">
            <a:extLst>
              <a:ext uri="{FF2B5EF4-FFF2-40B4-BE49-F238E27FC236}">
                <a16:creationId xmlns:a16="http://schemas.microsoft.com/office/drawing/2014/main" id="{4BAD8E05-F766-EABB-0AEE-94A27BCD4A92}"/>
              </a:ext>
            </a:extLst>
          </p:cNvPr>
          <p:cNvCxnSpPr>
            <a:cxnSpLocks/>
            <a:endCxn id="41" idx="1"/>
          </p:cNvCxnSpPr>
          <p:nvPr/>
        </p:nvCxnSpPr>
        <p:spPr>
          <a:xfrm>
            <a:off x="4282241" y="4956066"/>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17">
            <a:extLst>
              <a:ext uri="{FF2B5EF4-FFF2-40B4-BE49-F238E27FC236}">
                <a16:creationId xmlns:a16="http://schemas.microsoft.com/office/drawing/2014/main" id="{EF93AA1B-0AB5-4E17-7E95-3863D03C674D}"/>
              </a:ext>
            </a:extLst>
          </p:cNvPr>
          <p:cNvCxnSpPr>
            <a:cxnSpLocks/>
            <a:stCxn id="46" idx="3"/>
            <a:endCxn id="41" idx="1"/>
          </p:cNvCxnSpPr>
          <p:nvPr/>
        </p:nvCxnSpPr>
        <p:spPr>
          <a:xfrm flipV="1">
            <a:off x="4282241" y="4956067"/>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36">
            <a:extLst>
              <a:ext uri="{FF2B5EF4-FFF2-40B4-BE49-F238E27FC236}">
                <a16:creationId xmlns:a16="http://schemas.microsoft.com/office/drawing/2014/main" id="{F8293F8C-DA5E-E33F-4BDA-7BE3914B5A6E}"/>
              </a:ext>
            </a:extLst>
          </p:cNvPr>
          <p:cNvCxnSpPr>
            <a:cxnSpLocks/>
            <a:stCxn id="47" idx="3"/>
            <a:endCxn id="41" idx="1"/>
          </p:cNvCxnSpPr>
          <p:nvPr/>
        </p:nvCxnSpPr>
        <p:spPr>
          <a:xfrm>
            <a:off x="4282241" y="4230470"/>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4" name="Graphic 53" descr="Cube with solid fill">
            <a:extLst>
              <a:ext uri="{FF2B5EF4-FFF2-40B4-BE49-F238E27FC236}">
                <a16:creationId xmlns:a16="http://schemas.microsoft.com/office/drawing/2014/main" id="{49B49458-A69E-C872-14B4-4BADA2E3AF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9759" y="4498866"/>
            <a:ext cx="914400" cy="914400"/>
          </a:xfrm>
          <a:prstGeom prst="rect">
            <a:avLst/>
          </a:prstGeom>
        </p:spPr>
      </p:pic>
      <p:cxnSp>
        <p:nvCxnSpPr>
          <p:cNvPr id="55" name="Connector: Elbow 36">
            <a:extLst>
              <a:ext uri="{FF2B5EF4-FFF2-40B4-BE49-F238E27FC236}">
                <a16:creationId xmlns:a16="http://schemas.microsoft.com/office/drawing/2014/main" id="{563CB93D-6D61-DA13-89B5-7C200AF4E071}"/>
              </a:ext>
            </a:extLst>
          </p:cNvPr>
          <p:cNvCxnSpPr>
            <a:cxnSpLocks/>
            <a:stCxn id="41" idx="3"/>
            <a:endCxn id="54" idx="1"/>
          </p:cNvCxnSpPr>
          <p:nvPr/>
        </p:nvCxnSpPr>
        <p:spPr>
          <a:xfrm flipV="1">
            <a:off x="7317337" y="4956066"/>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6" name="Title">
            <a:extLst>
              <a:ext uri="{FF2B5EF4-FFF2-40B4-BE49-F238E27FC236}">
                <a16:creationId xmlns:a16="http://schemas.microsoft.com/office/drawing/2014/main" id="{5CB554B3-4DA6-5EF6-8264-52922D2F4352}"/>
              </a:ext>
            </a:extLst>
          </p:cNvPr>
          <p:cNvSpPr txBox="1">
            <a:spLocks/>
          </p:cNvSpPr>
          <p:nvPr/>
        </p:nvSpPr>
        <p:spPr>
          <a:xfrm>
            <a:off x="8070748" y="5417333"/>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spTree>
    <p:extLst>
      <p:ext uri="{BB962C8B-B14F-4D97-AF65-F5344CB8AC3E}">
        <p14:creationId xmlns:p14="http://schemas.microsoft.com/office/powerpoint/2010/main" val="234653292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grpSp>
        <p:nvGrpSpPr>
          <p:cNvPr id="35" name="CreateDE">
            <a:extLst>
              <a:ext uri="{FF2B5EF4-FFF2-40B4-BE49-F238E27FC236}">
                <a16:creationId xmlns:a16="http://schemas.microsoft.com/office/drawing/2014/main" id="{92BCCD31-7A74-C64D-BE07-0A72A2076BDB}"/>
              </a:ext>
            </a:extLst>
          </p:cNvPr>
          <p:cNvGrpSpPr/>
          <p:nvPr/>
        </p:nvGrpSpPr>
        <p:grpSpPr>
          <a:xfrm>
            <a:off x="5463881" y="4614257"/>
            <a:ext cx="1264238" cy="683617"/>
            <a:chOff x="5541574" y="1748233"/>
            <a:chExt cx="1264238" cy="683617"/>
          </a:xfrm>
        </p:grpSpPr>
        <p:sp>
          <p:nvSpPr>
            <p:cNvPr id="36" name="Utils Sel">
              <a:extLst>
                <a:ext uri="{FF2B5EF4-FFF2-40B4-BE49-F238E27FC236}">
                  <a16:creationId xmlns:a16="http://schemas.microsoft.com/office/drawing/2014/main" id="{2D42CBFF-5FC8-B6F4-3782-D1CB753D182A}"/>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tils">
              <a:extLst>
                <a:ext uri="{FF2B5EF4-FFF2-40B4-BE49-F238E27FC236}">
                  <a16:creationId xmlns:a16="http://schemas.microsoft.com/office/drawing/2014/main" id="{85C909BA-7C42-956A-6D40-16BB043D96C6}"/>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38" name="Title">
              <a:extLst>
                <a:ext uri="{FF2B5EF4-FFF2-40B4-BE49-F238E27FC236}">
                  <a16:creationId xmlns:a16="http://schemas.microsoft.com/office/drawing/2014/main" id="{E80A7BD3-B6C3-3656-46F8-6E00B6490251}"/>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18" name="Utils Sel">
            <a:extLst>
              <a:ext uri="{FF2B5EF4-FFF2-40B4-BE49-F238E27FC236}">
                <a16:creationId xmlns:a16="http://schemas.microsoft.com/office/drawing/2014/main" id="{BC6A2552-F9D2-7906-87DC-8A67D1368BE2}"/>
              </a:ext>
            </a:extLst>
          </p:cNvPr>
          <p:cNvSpPr/>
          <p:nvPr/>
        </p:nvSpPr>
        <p:spPr>
          <a:xfrm>
            <a:off x="5463881" y="4614257"/>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tils">
            <a:extLst>
              <a:ext uri="{FF2B5EF4-FFF2-40B4-BE49-F238E27FC236}">
                <a16:creationId xmlns:a16="http://schemas.microsoft.com/office/drawing/2014/main" id="{DA83EAA7-9B83-4E28-F5A3-6B9097F62AEE}"/>
              </a:ext>
            </a:extLst>
          </p:cNvPr>
          <p:cNvSpPr txBox="1">
            <a:spLocks/>
          </p:cNvSpPr>
          <p:nvPr/>
        </p:nvSpPr>
        <p:spPr>
          <a:xfrm>
            <a:off x="5688473" y="4614258"/>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27" name="Title">
            <a:extLst>
              <a:ext uri="{FF2B5EF4-FFF2-40B4-BE49-F238E27FC236}">
                <a16:creationId xmlns:a16="http://schemas.microsoft.com/office/drawing/2014/main" id="{1FEBD0E0-B296-42C5-DF05-4006C9BDCD32}"/>
              </a:ext>
            </a:extLst>
          </p:cNvPr>
          <p:cNvSpPr txBox="1">
            <a:spLocks/>
          </p:cNvSpPr>
          <p:nvPr/>
        </p:nvSpPr>
        <p:spPr>
          <a:xfrm>
            <a:off x="5463881" y="4956065"/>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spTree>
    <p:extLst>
      <p:ext uri="{BB962C8B-B14F-4D97-AF65-F5344CB8AC3E}">
        <p14:creationId xmlns:p14="http://schemas.microsoft.com/office/powerpoint/2010/main" val="2932483782"/>
      </p:ext>
    </p:extLst>
  </p:cSld>
  <p:clrMapOvr>
    <a:masterClrMapping/>
  </p:clrMapOvr>
  <mc:AlternateContent xmlns:mc="http://schemas.openxmlformats.org/markup-compatibility/2006" xmlns:p159="http://schemas.microsoft.com/office/powerpoint/2015/09/main">
    <mc:Choice Requires="p159">
      <p:transition advClick="0" advTm="0">
        <p159:morph option="byChar"/>
      </p:transition>
    </mc:Choice>
    <mc:Fallback xmlns="">
      <p:transition advClick="0"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8" name="Utils Sel">
            <a:extLst>
              <a:ext uri="{FF2B5EF4-FFF2-40B4-BE49-F238E27FC236}">
                <a16:creationId xmlns:a16="http://schemas.microsoft.com/office/drawing/2014/main" id="{1C9293AA-CD64-B72B-3C15-DBD97985EEB4}"/>
              </a:ext>
            </a:extLst>
          </p:cNvPr>
          <p:cNvSpPr/>
          <p:nvPr/>
        </p:nvSpPr>
        <p:spPr>
          <a:xfrm>
            <a:off x="5683611" y="4614259"/>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tils">
            <a:extLst>
              <a:ext uri="{FF2B5EF4-FFF2-40B4-BE49-F238E27FC236}">
                <a16:creationId xmlns:a16="http://schemas.microsoft.com/office/drawing/2014/main" id="{08B4AB7C-ACD5-1248-31EF-F0DFE7165650}"/>
              </a:ext>
            </a:extLst>
          </p:cNvPr>
          <p:cNvSpPr txBox="1">
            <a:spLocks/>
          </p:cNvSpPr>
          <p:nvPr/>
        </p:nvSpPr>
        <p:spPr>
          <a:xfrm>
            <a:off x="5683611" y="4614259"/>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53986043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18468069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5" name="Title 1">
            <a:extLst>
              <a:ext uri="{FF2B5EF4-FFF2-40B4-BE49-F238E27FC236}">
                <a16:creationId xmlns:a16="http://schemas.microsoft.com/office/drawing/2014/main" id="{C0C7759A-FD0B-DA63-6CE2-C7FB431B9BB0}"/>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3" idx="2"/>
            <a:endCxn id="5"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2535336915"/>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pPr algn="ctr"/>
                          <a14:m>
                            <m:oMathPara xmlns:m="http://schemas.openxmlformats.org/officeDocument/2006/math">
                              <m:oMathParaPr>
                                <m:jc m:val="centerGroup"/>
                              </m:oMathParaPr>
                              <m:oMath xmlns:m="http://schemas.openxmlformats.org/officeDocument/2006/math">
                                <m:r>
                                  <a:rPr lang="en-US" sz="700" i="1" dirty="0" smtClean="0">
                                    <a:solidFill>
                                      <a:schemeClr val="bg1"/>
                                    </a:solidFill>
                                    <a:latin typeface="Cambria Math" panose="02040503050406030204" pitchFamily="18" charset="0"/>
                                    <a:cs typeface="Chakra Petch" panose="00000500000000000000" pitchFamily="2" charset="-34"/>
                                  </a:rPr>
                                  <m:t>𝑛</m:t>
                                </m:r>
                                <m:r>
                                  <a:rPr lang="en-US" sz="7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700" i="1" dirty="0" smtClean="0">
                                    <a:solidFill>
                                      <a:schemeClr val="bg1"/>
                                    </a:solidFill>
                                    <a:latin typeface="Cambria Math" panose="02040503050406030204" pitchFamily="18" charset="0"/>
                                    <a:cs typeface="Chakra Petch" panose="00000500000000000000" pitchFamily="2" charset="-34"/>
                                  </a:rPr>
                                  <m:t>𝑚</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7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𝑺𝒂𝒎𝒑𝒍𝒆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𝑺𝒂𝒎𝒑𝒍𝒆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𝑺𝒂𝒎𝒑𝒍𝒆</m:t>
                                    </m:r>
                                  </m:e>
                                  <m:sub>
                                    <m:r>
                                      <a:rPr lang="en-US" sz="7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2535336915"/>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400000" b="-420833"/>
                          </a:stretch>
                        </a:blipFill>
                      </a:tcPr>
                    </a:tc>
                    <a:tc>
                      <a:txBody>
                        <a:bodyPr/>
                        <a:lstStyle/>
                        <a:p>
                          <a:endParaRPr lang="es-ES"/>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30000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201887" r="-20283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299065" r="-100935"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99065" r="-935" b="-420833"/>
                          </a:stretch>
                        </a:blipFill>
                      </a:tcPr>
                    </a:tc>
                    <a:extLst>
                      <a:ext uri="{0D108BD9-81ED-4DB2-BD59-A6C34878D82A}">
                        <a16:rowId xmlns:a16="http://schemas.microsoft.com/office/drawing/2014/main" val="832556646"/>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6000" r="-400000" b="-304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167" r="-400000" b="-216667"/>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2000" r="-400000" b="-108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8333" r="-400000" b="-125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cxnSp>
        <p:nvCxnSpPr>
          <p:cNvPr id="9" name="Straight Arrow Connector 8">
            <a:extLst>
              <a:ext uri="{FF2B5EF4-FFF2-40B4-BE49-F238E27FC236}">
                <a16:creationId xmlns:a16="http://schemas.microsoft.com/office/drawing/2014/main" id="{A5605B1E-C6E6-5092-D401-FC0C6B5AA111}"/>
              </a:ext>
            </a:extLst>
          </p:cNvPr>
          <p:cNvCxnSpPr>
            <a:cxnSpLocks/>
          </p:cNvCxnSpPr>
          <p:nvPr/>
        </p:nvCxnSpPr>
        <p:spPr>
          <a:xfrm flipH="1">
            <a:off x="6096000" y="2755304"/>
            <a:ext cx="1" cy="40852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063044092"/>
                  </p:ext>
                </p:extLst>
              </p:nvPr>
            </p:nvGraphicFramePr>
            <p:xfrm>
              <a:off x="1202170" y="3323327"/>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pPr algn="ctr"/>
                          <a14:m>
                            <m:oMathPara xmlns:m="http://schemas.openxmlformats.org/officeDocument/2006/math">
                              <m:oMathParaPr>
                                <m:jc m:val="centerGroup"/>
                              </m:oMathParaPr>
                              <m:oMath xmlns:m="http://schemas.openxmlformats.org/officeDocument/2006/math">
                                <m:r>
                                  <a:rPr lang="en-US" sz="2100" i="1" dirty="0" smtClean="0">
                                    <a:solidFill>
                                      <a:schemeClr val="bg1"/>
                                    </a:solidFill>
                                    <a:latin typeface="Cambria Math" panose="02040503050406030204" pitchFamily="18" charset="0"/>
                                    <a:cs typeface="Chakra Petch" panose="00000500000000000000" pitchFamily="2" charset="-34"/>
                                  </a:rPr>
                                  <m:t>𝑛</m:t>
                                </m:r>
                                <m:r>
                                  <a:rPr lang="en-US" sz="21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2100" i="1" dirty="0" smtClean="0">
                                    <a:solidFill>
                                      <a:schemeClr val="bg1"/>
                                    </a:solidFill>
                                    <a:latin typeface="Cambria Math" panose="02040503050406030204" pitchFamily="18" charset="0"/>
                                    <a:cs typeface="Chakra Petch" panose="00000500000000000000" pitchFamily="2" charset="-34"/>
                                  </a:rPr>
                                  <m:t>𝑚</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2CFEE"/>
                                        </a:solidFill>
                                        <a:latin typeface="Cambria Math" panose="02040503050406030204" pitchFamily="18" charset="0"/>
                                        <a:cs typeface="Chakra Petch" panose="00000500000000000000" pitchFamily="2" charset="-34"/>
                                      </a:rPr>
                                    </m:ctrlPr>
                                  </m:sSubPr>
                                  <m:e>
                                    <m:r>
                                      <a:rPr lang="en-US" sz="21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21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06262"/>
                                        </a:solidFill>
                                        <a:latin typeface="Cambria Math" panose="02040503050406030204" pitchFamily="18" charset="0"/>
                                        <a:cs typeface="Chakra Petch" panose="00000500000000000000" pitchFamily="2" charset="-34"/>
                                      </a:rPr>
                                    </m:ctrlPr>
                                  </m:sSubPr>
                                  <m:e>
                                    <m:r>
                                      <a:rPr lang="en-US" sz="2100" b="1" i="1" smtClean="0">
                                        <a:solidFill>
                                          <a:srgbClr val="F06262"/>
                                        </a:solidFill>
                                        <a:latin typeface="Cambria Math" panose="02040503050406030204" pitchFamily="18" charset="0"/>
                                        <a:cs typeface="Chakra Petch" panose="00000500000000000000" pitchFamily="2" charset="-34"/>
                                      </a:rPr>
                                      <m:t>𝑭𝒆𝒂𝒕𝒖𝒓𝒆</m:t>
                                    </m:r>
                                  </m:e>
                                  <m:sub>
                                    <m:r>
                                      <a:rPr lang="en-US" sz="2100" b="1" i="1" smtClean="0">
                                        <a:solidFill>
                                          <a:srgbClr val="F06262"/>
                                        </a:solidFill>
                                        <a:latin typeface="Cambria Math" panose="02040503050406030204" pitchFamily="18" charset="0"/>
                                        <a:cs typeface="Chakra Petch" panose="00000500000000000000" pitchFamily="2" charset="-34"/>
                                      </a:rPr>
                                      <m:t>𝟒</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96DCF8"/>
                                        </a:solidFill>
                                        <a:latin typeface="Cambria Math" panose="02040503050406030204" pitchFamily="18" charset="0"/>
                                        <a:cs typeface="Chakra Petch" panose="00000500000000000000" pitchFamily="2" charset="-34"/>
                                      </a:rPr>
                                    </m:ctrlPr>
                                  </m:sSubPr>
                                  <m:e>
                                    <m:r>
                                      <a:rPr lang="en-US" sz="2100" b="1" i="1" smtClean="0">
                                        <a:solidFill>
                                          <a:srgbClr val="96DCF8"/>
                                        </a:solidFill>
                                        <a:latin typeface="Cambria Math" panose="02040503050406030204" pitchFamily="18" charset="0"/>
                                        <a:cs typeface="Chakra Petch" panose="00000500000000000000" pitchFamily="2" charset="-34"/>
                                      </a:rPr>
                                      <m:t>𝑺𝒂𝒎𝒑𝒍𝒆</m:t>
                                    </m:r>
                                  </m:e>
                                  <m:sub>
                                    <m:r>
                                      <a:rPr lang="en-US" sz="21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FFF00"/>
                                        </a:solidFill>
                                        <a:latin typeface="Cambria Math" panose="02040503050406030204" pitchFamily="18" charset="0"/>
                                        <a:cs typeface="Chakra Petch" panose="00000500000000000000" pitchFamily="2" charset="-34"/>
                                      </a:rPr>
                                    </m:ctrlPr>
                                  </m:sSubPr>
                                  <m:e>
                                    <m:r>
                                      <a:rPr lang="en-US" sz="2100" b="1" i="1" smtClean="0">
                                        <a:solidFill>
                                          <a:srgbClr val="FFFF00"/>
                                        </a:solidFill>
                                        <a:latin typeface="Cambria Math" panose="02040503050406030204" pitchFamily="18" charset="0"/>
                                        <a:cs typeface="Chakra Petch" panose="00000500000000000000" pitchFamily="2" charset="-34"/>
                                      </a:rPr>
                                      <m:t>𝑺𝒂𝒎𝒑𝒍𝒆</m:t>
                                    </m:r>
                                  </m:e>
                                  <m:sub>
                                    <m:r>
                                      <a:rPr lang="en-US" sz="2100" b="1" i="1" smtClean="0">
                                        <a:solidFill>
                                          <a:srgbClr val="FFFF00"/>
                                        </a:solidFill>
                                        <a:latin typeface="Cambria Math" panose="02040503050406030204" pitchFamily="18" charset="0"/>
                                        <a:cs typeface="Chakra Petch" panose="00000500000000000000" pitchFamily="2" charset="-34"/>
                                      </a:rPr>
                                      <m:t>𝟑</m:t>
                                    </m:r>
                                  </m:sub>
                                </m:sSub>
                              </m:oMath>
                            </m:oMathPara>
                          </a14:m>
                          <a:endParaRPr lang="en-US" sz="2100" dirty="0">
                            <a:solidFill>
                              <a:srgbClr val="FFFF00"/>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063044092"/>
                  </p:ext>
                </p:extLst>
              </p:nvPr>
            </p:nvGraphicFramePr>
            <p:xfrm>
              <a:off x="1202170" y="3323327"/>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400623" b="-412329"/>
                          </a:stretch>
                        </a:blipFill>
                      </a:tcPr>
                    </a:tc>
                    <a:tc>
                      <a:txBody>
                        <a:bodyPr/>
                        <a:lstStyle/>
                        <a:p>
                          <a:endParaRPr lang="es-ES"/>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000" r="-300623"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99379" r="-199689"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00312" r="-100312"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400312" r="-312" b="-412329"/>
                          </a:stretch>
                        </a:blipFill>
                      </a:tcPr>
                    </a:tc>
                    <a:extLst>
                      <a:ext uri="{0D108BD9-81ED-4DB2-BD59-A6C34878D82A}">
                        <a16:rowId xmlns:a16="http://schemas.microsoft.com/office/drawing/2014/main" val="832556646"/>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98649" r="-400623" b="-306757"/>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1370" r="-400623" b="-21095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97297" r="-400623" b="-108108"/>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02740" r="-400623" b="-958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8" name="Title 1">
            <a:extLst>
              <a:ext uri="{FF2B5EF4-FFF2-40B4-BE49-F238E27FC236}">
                <a16:creationId xmlns:a16="http://schemas.microsoft.com/office/drawing/2014/main" id="{8B04C688-7A70-AA4A-6803-43BA8B8A1947}"/>
              </a:ext>
            </a:extLst>
          </p:cNvPr>
          <p:cNvSpPr txBox="1">
            <a:spLocks/>
          </p:cNvSpPr>
          <p:nvPr/>
        </p:nvSpPr>
        <p:spPr>
          <a:xfrm>
            <a:off x="6323247" y="2653612"/>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Tree>
    <p:custDataLst>
      <p:tags r:id="rId1"/>
    </p:custDataLst>
    <p:extLst>
      <p:ext uri="{BB962C8B-B14F-4D97-AF65-F5344CB8AC3E}">
        <p14:creationId xmlns:p14="http://schemas.microsoft.com/office/powerpoint/2010/main" val="3345947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31" name="Filtering Sel">
            <a:extLst>
              <a:ext uri="{FF2B5EF4-FFF2-40B4-BE49-F238E27FC236}">
                <a16:creationId xmlns:a16="http://schemas.microsoft.com/office/drawing/2014/main" id="{115ED720-5205-E4C9-51A7-566506DD980C}"/>
              </a:ext>
            </a:extLst>
          </p:cNvPr>
          <p:cNvSpPr/>
          <p:nvPr/>
        </p:nvSpPr>
        <p:spPr>
          <a:xfrm>
            <a:off x="167109" y="655784"/>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iltering">
            <a:extLst>
              <a:ext uri="{FF2B5EF4-FFF2-40B4-BE49-F238E27FC236}">
                <a16:creationId xmlns:a16="http://schemas.microsoft.com/office/drawing/2014/main" id="{958EF28F-C158-A94A-33F5-F84C57912A70}"/>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33" name="Title">
            <a:extLst>
              <a:ext uri="{FF2B5EF4-FFF2-40B4-BE49-F238E27FC236}">
                <a16:creationId xmlns:a16="http://schemas.microsoft.com/office/drawing/2014/main" id="{AAD2C266-D720-941B-3188-C44E13B39C19}"/>
              </a:ext>
            </a:extLst>
          </p:cNvPr>
          <p:cNvSpPr txBox="1">
            <a:spLocks/>
          </p:cNvSpPr>
          <p:nvPr/>
        </p:nvSpPr>
        <p:spPr>
          <a:xfrm>
            <a:off x="167108" y="974732"/>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34" name="Title">
            <a:extLst>
              <a:ext uri="{FF2B5EF4-FFF2-40B4-BE49-F238E27FC236}">
                <a16:creationId xmlns:a16="http://schemas.microsoft.com/office/drawing/2014/main" id="{CD0C6A0C-DAA7-2B0A-6A32-1838986D6373}"/>
              </a:ext>
            </a:extLst>
          </p:cNvPr>
          <p:cNvSpPr txBox="1">
            <a:spLocks/>
          </p:cNvSpPr>
          <p:nvPr/>
        </p:nvSpPr>
        <p:spPr>
          <a:xfrm>
            <a:off x="167107" y="1233350"/>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sp>
        <p:nvSpPr>
          <p:cNvPr id="36" name="Filtering Sel">
            <a:extLst>
              <a:ext uri="{FF2B5EF4-FFF2-40B4-BE49-F238E27FC236}">
                <a16:creationId xmlns:a16="http://schemas.microsoft.com/office/drawing/2014/main" id="{ABE95D62-E4B7-2B5D-8FFA-577D69D74F44}"/>
              </a:ext>
            </a:extLst>
          </p:cNvPr>
          <p:cNvSpPr/>
          <p:nvPr/>
        </p:nvSpPr>
        <p:spPr>
          <a:xfrm>
            <a:off x="167108" y="655784"/>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ltering">
            <a:extLst>
              <a:ext uri="{FF2B5EF4-FFF2-40B4-BE49-F238E27FC236}">
                <a16:creationId xmlns:a16="http://schemas.microsoft.com/office/drawing/2014/main" id="{28FDD06F-E1BE-B226-AC2D-4755F7B90693}"/>
              </a:ext>
            </a:extLst>
          </p:cNvPr>
          <p:cNvSpPr txBox="1">
            <a:spLocks/>
          </p:cNvSpPr>
          <p:nvPr/>
        </p:nvSpPr>
        <p:spPr>
          <a:xfrm>
            <a:off x="167108"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38" name="Title">
            <a:extLst>
              <a:ext uri="{FF2B5EF4-FFF2-40B4-BE49-F238E27FC236}">
                <a16:creationId xmlns:a16="http://schemas.microsoft.com/office/drawing/2014/main" id="{E7FB896C-D266-B1BC-A2CE-929C7EE612E6}"/>
              </a:ext>
            </a:extLst>
          </p:cNvPr>
          <p:cNvSpPr txBox="1">
            <a:spLocks/>
          </p:cNvSpPr>
          <p:nvPr/>
        </p:nvSpPr>
        <p:spPr>
          <a:xfrm>
            <a:off x="167109" y="974732"/>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39" name="Title">
            <a:extLst>
              <a:ext uri="{FF2B5EF4-FFF2-40B4-BE49-F238E27FC236}">
                <a16:creationId xmlns:a16="http://schemas.microsoft.com/office/drawing/2014/main" id="{3919301A-62B4-F1FB-AEDC-72B2294582E9}"/>
              </a:ext>
            </a:extLst>
          </p:cNvPr>
          <p:cNvSpPr txBox="1">
            <a:spLocks/>
          </p:cNvSpPr>
          <p:nvPr/>
        </p:nvSpPr>
        <p:spPr>
          <a:xfrm>
            <a:off x="167108" y="1233350"/>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spTree>
    <p:extLst>
      <p:ext uri="{BB962C8B-B14F-4D97-AF65-F5344CB8AC3E}">
        <p14:creationId xmlns:p14="http://schemas.microsoft.com/office/powerpoint/2010/main" val="3746690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34" name="Title">
            <a:extLst>
              <a:ext uri="{FF2B5EF4-FFF2-40B4-BE49-F238E27FC236}">
                <a16:creationId xmlns:a16="http://schemas.microsoft.com/office/drawing/2014/main" id="{61EF6A7F-A798-20A2-3579-243797A9D921}"/>
              </a:ext>
            </a:extLst>
          </p:cNvPr>
          <p:cNvSpPr txBox="1">
            <a:spLocks/>
          </p:cNvSpPr>
          <p:nvPr/>
        </p:nvSpPr>
        <p:spPr>
          <a:xfrm>
            <a:off x="1646186" y="99759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7" name="Imputation Sel">
            <a:extLst>
              <a:ext uri="{FF2B5EF4-FFF2-40B4-BE49-F238E27FC236}">
                <a16:creationId xmlns:a16="http://schemas.microsoft.com/office/drawing/2014/main" id="{D924CBD3-70AD-09BE-CF69-81EE103C0908}"/>
              </a:ext>
            </a:extLst>
          </p:cNvPr>
          <p:cNvSpPr/>
          <p:nvPr/>
        </p:nvSpPr>
        <p:spPr>
          <a:xfrm>
            <a:off x="1646186" y="652320"/>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mputation">
            <a:extLst>
              <a:ext uri="{FF2B5EF4-FFF2-40B4-BE49-F238E27FC236}">
                <a16:creationId xmlns:a16="http://schemas.microsoft.com/office/drawing/2014/main" id="{B1C953CA-7419-BDE4-5E44-AFD700AA1FD3}"/>
              </a:ext>
            </a:extLst>
          </p:cNvPr>
          <p:cNvSpPr txBox="1">
            <a:spLocks/>
          </p:cNvSpPr>
          <p:nvPr/>
        </p:nvSpPr>
        <p:spPr>
          <a:xfrm>
            <a:off x="1654936" y="652321"/>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39" name="Title">
            <a:extLst>
              <a:ext uri="{FF2B5EF4-FFF2-40B4-BE49-F238E27FC236}">
                <a16:creationId xmlns:a16="http://schemas.microsoft.com/office/drawing/2014/main" id="{176D023E-65B6-CECF-86B4-877CA34F0D4A}"/>
              </a:ext>
            </a:extLst>
          </p:cNvPr>
          <p:cNvSpPr txBox="1">
            <a:spLocks/>
          </p:cNvSpPr>
          <p:nvPr/>
        </p:nvSpPr>
        <p:spPr>
          <a:xfrm>
            <a:off x="1646186" y="993086"/>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Tree>
    <p:extLst>
      <p:ext uri="{BB962C8B-B14F-4D97-AF65-F5344CB8AC3E}">
        <p14:creationId xmlns:p14="http://schemas.microsoft.com/office/powerpoint/2010/main" val="2770414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flipV="1">
            <a:off x="4391363" y="3960953"/>
            <a:ext cx="220225" cy="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2" name="Title">
            <a:extLst>
              <a:ext uri="{FF2B5EF4-FFF2-40B4-BE49-F238E27FC236}">
                <a16:creationId xmlns:a16="http://schemas.microsoft.com/office/drawing/2014/main" id="{C8BC76A6-002F-858A-75CD-2E1272DB6C92}"/>
              </a:ext>
            </a:extLst>
          </p:cNvPr>
          <p:cNvSpPr txBox="1">
            <a:spLocks/>
          </p:cNvSpPr>
          <p:nvPr/>
        </p:nvSpPr>
        <p:spPr>
          <a:xfrm>
            <a:off x="3306457" y="998634"/>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45" name="Batch Sel">
            <a:extLst>
              <a:ext uri="{FF2B5EF4-FFF2-40B4-BE49-F238E27FC236}">
                <a16:creationId xmlns:a16="http://schemas.microsoft.com/office/drawing/2014/main" id="{22BDE510-11C4-6ED4-BE87-FC530FB2A2BE}"/>
              </a:ext>
            </a:extLst>
          </p:cNvPr>
          <p:cNvSpPr/>
          <p:nvPr/>
        </p:nvSpPr>
        <p:spPr>
          <a:xfrm>
            <a:off x="3297706" y="656714"/>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297706" y="65671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306457" y="998522"/>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p:txBody>
      </p:sp>
      <p:sp>
        <p:nvSpPr>
          <p:cNvPr id="34" name="Batch Sel">
            <a:extLst>
              <a:ext uri="{FF2B5EF4-FFF2-40B4-BE49-F238E27FC236}">
                <a16:creationId xmlns:a16="http://schemas.microsoft.com/office/drawing/2014/main" id="{4E897D33-54C3-C60D-FC89-2D2C3A313B0B}"/>
              </a:ext>
            </a:extLst>
          </p:cNvPr>
          <p:cNvSpPr/>
          <p:nvPr/>
        </p:nvSpPr>
        <p:spPr>
          <a:xfrm>
            <a:off x="3287940" y="656714"/>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Batch Correction">
            <a:extLst>
              <a:ext uri="{FF2B5EF4-FFF2-40B4-BE49-F238E27FC236}">
                <a16:creationId xmlns:a16="http://schemas.microsoft.com/office/drawing/2014/main" id="{9D65B0AC-C3AE-6A8D-4034-9CA071FA6329}"/>
              </a:ext>
            </a:extLst>
          </p:cNvPr>
          <p:cNvSpPr txBox="1">
            <a:spLocks/>
          </p:cNvSpPr>
          <p:nvPr/>
        </p:nvSpPr>
        <p:spPr>
          <a:xfrm>
            <a:off x="3287940" y="65671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36" name="Title">
            <a:extLst>
              <a:ext uri="{FF2B5EF4-FFF2-40B4-BE49-F238E27FC236}">
                <a16:creationId xmlns:a16="http://schemas.microsoft.com/office/drawing/2014/main" id="{3DCD5C1F-9882-1D2E-E20F-0EE0D2B13CFC}"/>
              </a:ext>
            </a:extLst>
          </p:cNvPr>
          <p:cNvSpPr txBox="1">
            <a:spLocks/>
          </p:cNvSpPr>
          <p:nvPr/>
        </p:nvSpPr>
        <p:spPr>
          <a:xfrm>
            <a:off x="3296691" y="998522"/>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Tree>
    <p:extLst>
      <p:ext uri="{BB962C8B-B14F-4D97-AF65-F5344CB8AC3E}">
        <p14:creationId xmlns:p14="http://schemas.microsoft.com/office/powerpoint/2010/main" val="11872989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flipV="1">
            <a:off x="4391363" y="3960953"/>
            <a:ext cx="220225" cy="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2" name="Title">
            <a:extLst>
              <a:ext uri="{FF2B5EF4-FFF2-40B4-BE49-F238E27FC236}">
                <a16:creationId xmlns:a16="http://schemas.microsoft.com/office/drawing/2014/main" id="{C8BC76A6-002F-858A-75CD-2E1272DB6C92}"/>
              </a:ext>
            </a:extLst>
          </p:cNvPr>
          <p:cNvSpPr txBox="1">
            <a:spLocks/>
          </p:cNvSpPr>
          <p:nvPr/>
        </p:nvSpPr>
        <p:spPr>
          <a:xfrm>
            <a:off x="3306457" y="998634"/>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45" name="Batch Sel">
            <a:extLst>
              <a:ext uri="{FF2B5EF4-FFF2-40B4-BE49-F238E27FC236}">
                <a16:creationId xmlns:a16="http://schemas.microsoft.com/office/drawing/2014/main" id="{22BDE510-11C4-6ED4-BE87-FC530FB2A2BE}"/>
              </a:ext>
            </a:extLst>
          </p:cNvPr>
          <p:cNvSpPr/>
          <p:nvPr/>
        </p:nvSpPr>
        <p:spPr>
          <a:xfrm>
            <a:off x="6356650" y="3661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6356650" y="3661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6365401" y="4003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6097968" y="3960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3297706" y="655783"/>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3297706" y="655783"/>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3306457" y="997591"/>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56" name="Imputation Sel">
            <a:extLst>
              <a:ext uri="{FF2B5EF4-FFF2-40B4-BE49-F238E27FC236}">
                <a16:creationId xmlns:a16="http://schemas.microsoft.com/office/drawing/2014/main" id="{72199604-1485-69F6-4D8C-0C7281E2C93E}"/>
              </a:ext>
            </a:extLst>
          </p:cNvPr>
          <p:cNvSpPr/>
          <p:nvPr/>
        </p:nvSpPr>
        <p:spPr>
          <a:xfrm>
            <a:off x="4618370" y="3660222"/>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mputation">
            <a:extLst>
              <a:ext uri="{FF2B5EF4-FFF2-40B4-BE49-F238E27FC236}">
                <a16:creationId xmlns:a16="http://schemas.microsoft.com/office/drawing/2014/main" id="{41E6F69E-272D-0979-CD8E-C750BF0ACE5F}"/>
              </a:ext>
            </a:extLst>
          </p:cNvPr>
          <p:cNvSpPr txBox="1">
            <a:spLocks/>
          </p:cNvSpPr>
          <p:nvPr/>
        </p:nvSpPr>
        <p:spPr>
          <a:xfrm>
            <a:off x="4627120" y="3660223"/>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8" name="Title">
            <a:extLst>
              <a:ext uri="{FF2B5EF4-FFF2-40B4-BE49-F238E27FC236}">
                <a16:creationId xmlns:a16="http://schemas.microsoft.com/office/drawing/2014/main" id="{3470B15D-E64C-966B-5D35-5E9A705D7294}"/>
              </a:ext>
            </a:extLst>
          </p:cNvPr>
          <p:cNvSpPr txBox="1">
            <a:spLocks/>
          </p:cNvSpPr>
          <p:nvPr/>
        </p:nvSpPr>
        <p:spPr>
          <a:xfrm>
            <a:off x="4618370" y="4000988"/>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Tree>
    <p:extLst>
      <p:ext uri="{BB962C8B-B14F-4D97-AF65-F5344CB8AC3E}">
        <p14:creationId xmlns:p14="http://schemas.microsoft.com/office/powerpoint/2010/main" val="1866908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41946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41946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5354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a:off x="4391363" y="3960957"/>
            <a:ext cx="220225" cy="5333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41946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41946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5354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6356650" y="41946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6356650" y="41946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6365401" y="45364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6097968" y="44943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4620338" y="32586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4620338" y="32586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4629089" y="36004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18" idx="3"/>
            <a:endCxn id="52" idx="1"/>
          </p:cNvCxnSpPr>
          <p:nvPr/>
        </p:nvCxnSpPr>
        <p:spPr>
          <a:xfrm flipV="1">
            <a:off x="4391363" y="3558373"/>
            <a:ext cx="228975" cy="4025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6917322" y="3256078"/>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6926072" y="3256079"/>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6917322" y="3596844"/>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flipV="1">
            <a:off x="6697098" y="3555766"/>
            <a:ext cx="220224" cy="260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Title">
            <a:extLst>
              <a:ext uri="{FF2B5EF4-FFF2-40B4-BE49-F238E27FC236}">
                <a16:creationId xmlns:a16="http://schemas.microsoft.com/office/drawing/2014/main" id="{69883855-4B24-52F1-1B39-8ADF49D3B7B8}"/>
              </a:ext>
            </a:extLst>
          </p:cNvPr>
          <p:cNvSpPr txBox="1">
            <a:spLocks/>
          </p:cNvSpPr>
          <p:nvPr/>
        </p:nvSpPr>
        <p:spPr>
          <a:xfrm>
            <a:off x="5537789" y="997591"/>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0" name="Title">
            <a:extLst>
              <a:ext uri="{FF2B5EF4-FFF2-40B4-BE49-F238E27FC236}">
                <a16:creationId xmlns:a16="http://schemas.microsoft.com/office/drawing/2014/main" id="{611D55B0-DDA3-92E3-3085-EEA7D268622C}"/>
              </a:ext>
            </a:extLst>
          </p:cNvPr>
          <p:cNvSpPr txBox="1">
            <a:spLocks/>
          </p:cNvSpPr>
          <p:nvPr/>
        </p:nvSpPr>
        <p:spPr>
          <a:xfrm>
            <a:off x="7562138" y="99759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61" name="Title">
            <a:extLst>
              <a:ext uri="{FF2B5EF4-FFF2-40B4-BE49-F238E27FC236}">
                <a16:creationId xmlns:a16="http://schemas.microsoft.com/office/drawing/2014/main" id="{E5113CF4-7CFC-F9FA-8BA2-FE97A428CF4A}"/>
              </a:ext>
            </a:extLst>
          </p:cNvPr>
          <p:cNvSpPr txBox="1">
            <a:spLocks/>
          </p:cNvSpPr>
          <p:nvPr/>
        </p:nvSpPr>
        <p:spPr>
          <a:xfrm>
            <a:off x="9814756" y="997591"/>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62" name="Scaling Sel">
            <a:extLst>
              <a:ext uri="{FF2B5EF4-FFF2-40B4-BE49-F238E27FC236}">
                <a16:creationId xmlns:a16="http://schemas.microsoft.com/office/drawing/2014/main" id="{9153DA8E-3ACA-B770-2593-10E9A7B482FD}"/>
              </a:ext>
            </a:extLst>
          </p:cNvPr>
          <p:cNvSpPr/>
          <p:nvPr/>
        </p:nvSpPr>
        <p:spPr>
          <a:xfrm>
            <a:off x="9808387" y="658218"/>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9808387" y="657698"/>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64519" y="658218"/>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64519" y="658219"/>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5543955" y="65821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5543955" y="65821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5540170" y="99898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64519" y="998984"/>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9817137" y="998984"/>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656824"/>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656304"/>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7562138" y="656824"/>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7562138" y="65682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41574" y="656825"/>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41574" y="656825"/>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37789" y="9975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7562138" y="997590"/>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997590"/>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Tree>
    <p:extLst>
      <p:ext uri="{BB962C8B-B14F-4D97-AF65-F5344CB8AC3E}">
        <p14:creationId xmlns:p14="http://schemas.microsoft.com/office/powerpoint/2010/main" val="2135607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1537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1537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24955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2754211"/>
            <a:ext cx="5860" cy="7896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1537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1537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24945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4534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1419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1419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24827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1427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1422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1514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1442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24833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24834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4520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4506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4506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43293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mputation Sel">
            <a:extLst>
              <a:ext uri="{FF2B5EF4-FFF2-40B4-BE49-F238E27FC236}">
                <a16:creationId xmlns:a16="http://schemas.microsoft.com/office/drawing/2014/main" id="{207B1BC4-CFC6-02E5-FCC5-AC099D33BB7E}"/>
              </a:ext>
            </a:extLst>
          </p:cNvPr>
          <p:cNvSpPr/>
          <p:nvPr/>
        </p:nvSpPr>
        <p:spPr>
          <a:xfrm>
            <a:off x="3980872" y="2151107"/>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mputation">
            <a:extLst>
              <a:ext uri="{FF2B5EF4-FFF2-40B4-BE49-F238E27FC236}">
                <a16:creationId xmlns:a16="http://schemas.microsoft.com/office/drawing/2014/main" id="{ABADCF55-D170-3C13-7457-6BC0C6009C42}"/>
              </a:ext>
            </a:extLst>
          </p:cNvPr>
          <p:cNvSpPr txBox="1">
            <a:spLocks/>
          </p:cNvSpPr>
          <p:nvPr/>
        </p:nvSpPr>
        <p:spPr>
          <a:xfrm>
            <a:off x="3989622" y="2151108"/>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07" name="Title">
            <a:extLst>
              <a:ext uri="{FF2B5EF4-FFF2-40B4-BE49-F238E27FC236}">
                <a16:creationId xmlns:a16="http://schemas.microsoft.com/office/drawing/2014/main" id="{1CD58584-5BF7-6857-C4AB-E29F41D593EB}"/>
              </a:ext>
            </a:extLst>
          </p:cNvPr>
          <p:cNvSpPr txBox="1">
            <a:spLocks/>
          </p:cNvSpPr>
          <p:nvPr/>
        </p:nvSpPr>
        <p:spPr>
          <a:xfrm>
            <a:off x="3980872" y="2491873"/>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108" name="Transformation Sel">
            <a:extLst>
              <a:ext uri="{FF2B5EF4-FFF2-40B4-BE49-F238E27FC236}">
                <a16:creationId xmlns:a16="http://schemas.microsoft.com/office/drawing/2014/main" id="{5F92A13B-AC12-55A4-5171-37952E8AD1DB}"/>
              </a:ext>
            </a:extLst>
          </p:cNvPr>
          <p:cNvSpPr/>
          <p:nvPr/>
        </p:nvSpPr>
        <p:spPr>
          <a:xfrm>
            <a:off x="7580726" y="2139287"/>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ansformation">
            <a:extLst>
              <a:ext uri="{FF2B5EF4-FFF2-40B4-BE49-F238E27FC236}">
                <a16:creationId xmlns:a16="http://schemas.microsoft.com/office/drawing/2014/main" id="{E8135A5C-1C69-50EF-AF99-501633A42DF8}"/>
              </a:ext>
            </a:extLst>
          </p:cNvPr>
          <p:cNvSpPr txBox="1">
            <a:spLocks/>
          </p:cNvSpPr>
          <p:nvPr/>
        </p:nvSpPr>
        <p:spPr>
          <a:xfrm>
            <a:off x="7580726" y="2139288"/>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10" name="Title">
            <a:extLst>
              <a:ext uri="{FF2B5EF4-FFF2-40B4-BE49-F238E27FC236}">
                <a16:creationId xmlns:a16="http://schemas.microsoft.com/office/drawing/2014/main" id="{1B7A6BA8-A323-9DE6-D753-2CDA6A2C039A}"/>
              </a:ext>
            </a:extLst>
          </p:cNvPr>
          <p:cNvSpPr txBox="1">
            <a:spLocks/>
          </p:cNvSpPr>
          <p:nvPr/>
        </p:nvSpPr>
        <p:spPr>
          <a:xfrm>
            <a:off x="7580726" y="2480053"/>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111" name="Scaling Sel">
            <a:extLst>
              <a:ext uri="{FF2B5EF4-FFF2-40B4-BE49-F238E27FC236}">
                <a16:creationId xmlns:a16="http://schemas.microsoft.com/office/drawing/2014/main" id="{D6937A1B-6D06-C53E-709B-F8AABBBDEF85}"/>
              </a:ext>
            </a:extLst>
          </p:cNvPr>
          <p:cNvSpPr/>
          <p:nvPr/>
        </p:nvSpPr>
        <p:spPr>
          <a:xfrm>
            <a:off x="9802221" y="2140045"/>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caling">
            <a:extLst>
              <a:ext uri="{FF2B5EF4-FFF2-40B4-BE49-F238E27FC236}">
                <a16:creationId xmlns:a16="http://schemas.microsoft.com/office/drawing/2014/main" id="{11F4FA98-90A7-D16F-1BD8-89523CD0B58B}"/>
              </a:ext>
            </a:extLst>
          </p:cNvPr>
          <p:cNvSpPr txBox="1">
            <a:spLocks/>
          </p:cNvSpPr>
          <p:nvPr/>
        </p:nvSpPr>
        <p:spPr>
          <a:xfrm>
            <a:off x="9802221" y="213952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113" name="Normalization Sel">
            <a:extLst>
              <a:ext uri="{FF2B5EF4-FFF2-40B4-BE49-F238E27FC236}">
                <a16:creationId xmlns:a16="http://schemas.microsoft.com/office/drawing/2014/main" id="{F9F5E8B5-40E9-DDF4-B323-2D9515323B17}"/>
              </a:ext>
            </a:extLst>
          </p:cNvPr>
          <p:cNvSpPr/>
          <p:nvPr/>
        </p:nvSpPr>
        <p:spPr>
          <a:xfrm>
            <a:off x="5591902" y="2148811"/>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Normalization">
            <a:extLst>
              <a:ext uri="{FF2B5EF4-FFF2-40B4-BE49-F238E27FC236}">
                <a16:creationId xmlns:a16="http://schemas.microsoft.com/office/drawing/2014/main" id="{2BF5115B-1FB3-E724-B551-58BD691E557E}"/>
              </a:ext>
            </a:extLst>
          </p:cNvPr>
          <p:cNvSpPr txBox="1">
            <a:spLocks/>
          </p:cNvSpPr>
          <p:nvPr/>
        </p:nvSpPr>
        <p:spPr>
          <a:xfrm>
            <a:off x="5591902" y="2141581"/>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15" name="Title">
            <a:extLst>
              <a:ext uri="{FF2B5EF4-FFF2-40B4-BE49-F238E27FC236}">
                <a16:creationId xmlns:a16="http://schemas.microsoft.com/office/drawing/2014/main" id="{260EC1E8-FC8B-18EA-4A73-BE95625747A3}"/>
              </a:ext>
            </a:extLst>
          </p:cNvPr>
          <p:cNvSpPr txBox="1">
            <a:spLocks/>
          </p:cNvSpPr>
          <p:nvPr/>
        </p:nvSpPr>
        <p:spPr>
          <a:xfrm>
            <a:off x="5588117" y="2480633"/>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116" name="Title">
            <a:extLst>
              <a:ext uri="{FF2B5EF4-FFF2-40B4-BE49-F238E27FC236}">
                <a16:creationId xmlns:a16="http://schemas.microsoft.com/office/drawing/2014/main" id="{3669B2F7-BD99-41DE-92AD-D3E1EE803876}"/>
              </a:ext>
            </a:extLst>
          </p:cNvPr>
          <p:cNvSpPr txBox="1">
            <a:spLocks/>
          </p:cNvSpPr>
          <p:nvPr/>
        </p:nvSpPr>
        <p:spPr>
          <a:xfrm>
            <a:off x="9810971" y="2480811"/>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117" name="Straight Arrow Connector 116">
            <a:extLst>
              <a:ext uri="{FF2B5EF4-FFF2-40B4-BE49-F238E27FC236}">
                <a16:creationId xmlns:a16="http://schemas.microsoft.com/office/drawing/2014/main" id="{18A95E7B-76A8-EE0A-F392-2DCDF1F58114}"/>
              </a:ext>
            </a:extLst>
          </p:cNvPr>
          <p:cNvCxnSpPr>
            <a:cxnSpLocks/>
            <a:stCxn id="105" idx="3"/>
            <a:endCxn id="113" idx="1"/>
          </p:cNvCxnSpPr>
          <p:nvPr/>
        </p:nvCxnSpPr>
        <p:spPr>
          <a:xfrm flipV="1">
            <a:off x="5465284" y="2449369"/>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849B5F-6F6E-2EA6-417F-5167916BA0F9}"/>
              </a:ext>
            </a:extLst>
          </p:cNvPr>
          <p:cNvCxnSpPr>
            <a:cxnSpLocks/>
            <a:stCxn id="113" idx="3"/>
            <a:endCxn id="108" idx="1"/>
          </p:cNvCxnSpPr>
          <p:nvPr/>
        </p:nvCxnSpPr>
        <p:spPr>
          <a:xfrm flipV="1">
            <a:off x="7445358" y="2447945"/>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98891CC5-8B44-4408-DDA0-7F230D41B4F9}"/>
              </a:ext>
            </a:extLst>
          </p:cNvPr>
          <p:cNvCxnSpPr>
            <a:cxnSpLocks/>
            <a:stCxn id="108" idx="3"/>
            <a:endCxn id="111" idx="1"/>
          </p:cNvCxnSpPr>
          <p:nvPr/>
        </p:nvCxnSpPr>
        <p:spPr>
          <a:xfrm>
            <a:off x="9657486" y="2447945"/>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1537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1537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24955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2754211"/>
            <a:ext cx="5860" cy="7896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1537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1537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24945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4534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1419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1419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24827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1427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1422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1514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1442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24833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24834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4520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4506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4506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34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12892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Scaling Sel">
            <a:extLst>
              <a:ext uri="{FF2B5EF4-FFF2-40B4-BE49-F238E27FC236}">
                <a16:creationId xmlns:a16="http://schemas.microsoft.com/office/drawing/2014/main" id="{828CB34D-210D-D4E6-B034-68CBEC68C8DF}"/>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caling">
            <a:extLst>
              <a:ext uri="{FF2B5EF4-FFF2-40B4-BE49-F238E27FC236}">
                <a16:creationId xmlns:a16="http://schemas.microsoft.com/office/drawing/2014/main" id="{C68830CF-0019-9535-2BBE-341B3AA913EA}"/>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90" name="Normalization Sel">
            <a:extLst>
              <a:ext uri="{FF2B5EF4-FFF2-40B4-BE49-F238E27FC236}">
                <a16:creationId xmlns:a16="http://schemas.microsoft.com/office/drawing/2014/main" id="{F453CDE0-4DC6-5D90-AB7D-C36314A232E7}"/>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Normalization">
            <a:extLst>
              <a:ext uri="{FF2B5EF4-FFF2-40B4-BE49-F238E27FC236}">
                <a16:creationId xmlns:a16="http://schemas.microsoft.com/office/drawing/2014/main" id="{E6267671-8533-70F4-1C23-137A932FFB87}"/>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93" name="Title">
            <a:extLst>
              <a:ext uri="{FF2B5EF4-FFF2-40B4-BE49-F238E27FC236}">
                <a16:creationId xmlns:a16="http://schemas.microsoft.com/office/drawing/2014/main" id="{71B50854-F28B-63C6-0410-9A9F6E2A9AA9}"/>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94" name="Title">
            <a:extLst>
              <a:ext uri="{FF2B5EF4-FFF2-40B4-BE49-F238E27FC236}">
                <a16:creationId xmlns:a16="http://schemas.microsoft.com/office/drawing/2014/main" id="{A2A13F6A-483D-C626-BF5A-AD7460524BD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96" name="Transformation Sel">
            <a:extLst>
              <a:ext uri="{FF2B5EF4-FFF2-40B4-BE49-F238E27FC236}">
                <a16:creationId xmlns:a16="http://schemas.microsoft.com/office/drawing/2014/main" id="{03DF1F97-568E-79B1-15C0-802265009CCE}"/>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nsformation">
            <a:extLst>
              <a:ext uri="{FF2B5EF4-FFF2-40B4-BE49-F238E27FC236}">
                <a16:creationId xmlns:a16="http://schemas.microsoft.com/office/drawing/2014/main" id="{BC94EA25-1639-BC1C-ADAE-8EEBCB32BE14}"/>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98" name="Title">
            <a:extLst>
              <a:ext uri="{FF2B5EF4-FFF2-40B4-BE49-F238E27FC236}">
                <a16:creationId xmlns:a16="http://schemas.microsoft.com/office/drawing/2014/main" id="{9E50F47F-69A7-F636-D728-A511311B1AF5}"/>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cxnSp>
        <p:nvCxnSpPr>
          <p:cNvPr id="100" name="Straight Arrow Connector 99">
            <a:extLst>
              <a:ext uri="{FF2B5EF4-FFF2-40B4-BE49-F238E27FC236}">
                <a16:creationId xmlns:a16="http://schemas.microsoft.com/office/drawing/2014/main" id="{C24E17ED-3AA2-8C95-0846-8BE245D1AAE3}"/>
              </a:ext>
            </a:extLst>
          </p:cNvPr>
          <p:cNvCxnSpPr>
            <a:cxnSpLocks/>
            <a:endCxn id="90"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7149C6B-EAA9-5D4E-95F3-0975372F9F76}"/>
              </a:ext>
            </a:extLst>
          </p:cNvPr>
          <p:cNvCxnSpPr>
            <a:cxnSpLocks/>
            <a:stCxn id="90" idx="3"/>
            <a:endCxn id="96"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CAA2D96-5BB9-9F77-938A-E5CE93B66B72}"/>
              </a:ext>
            </a:extLst>
          </p:cNvPr>
          <p:cNvCxnSpPr>
            <a:cxnSpLocks/>
            <a:stCxn id="96" idx="3"/>
            <a:endCxn id="88"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3979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Scaling Sel">
            <a:extLst>
              <a:ext uri="{FF2B5EF4-FFF2-40B4-BE49-F238E27FC236}">
                <a16:creationId xmlns:a16="http://schemas.microsoft.com/office/drawing/2014/main" id="{828CB34D-210D-D4E6-B034-68CBEC68C8DF}"/>
              </a:ext>
            </a:extLst>
          </p:cNvPr>
          <p:cNvSpPr/>
          <p:nvPr/>
        </p:nvSpPr>
        <p:spPr>
          <a:xfrm>
            <a:off x="4263488" y="5570570"/>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caling">
            <a:extLst>
              <a:ext uri="{FF2B5EF4-FFF2-40B4-BE49-F238E27FC236}">
                <a16:creationId xmlns:a16="http://schemas.microsoft.com/office/drawing/2014/main" id="{C68830CF-0019-9535-2BBE-341B3AA913EA}"/>
              </a:ext>
            </a:extLst>
          </p:cNvPr>
          <p:cNvSpPr txBox="1">
            <a:spLocks/>
          </p:cNvSpPr>
          <p:nvPr/>
        </p:nvSpPr>
        <p:spPr>
          <a:xfrm>
            <a:off x="4263488" y="5570050"/>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90" name="Normalization Sel">
            <a:extLst>
              <a:ext uri="{FF2B5EF4-FFF2-40B4-BE49-F238E27FC236}">
                <a16:creationId xmlns:a16="http://schemas.microsoft.com/office/drawing/2014/main" id="{F453CDE0-4DC6-5D90-AB7D-C36314A232E7}"/>
              </a:ext>
            </a:extLst>
          </p:cNvPr>
          <p:cNvSpPr/>
          <p:nvPr/>
        </p:nvSpPr>
        <p:spPr>
          <a:xfrm>
            <a:off x="5638375" y="5568656"/>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Normalization">
            <a:extLst>
              <a:ext uri="{FF2B5EF4-FFF2-40B4-BE49-F238E27FC236}">
                <a16:creationId xmlns:a16="http://schemas.microsoft.com/office/drawing/2014/main" id="{E6267671-8533-70F4-1C23-137A932FFB87}"/>
              </a:ext>
            </a:extLst>
          </p:cNvPr>
          <p:cNvSpPr txBox="1">
            <a:spLocks/>
          </p:cNvSpPr>
          <p:nvPr/>
        </p:nvSpPr>
        <p:spPr>
          <a:xfrm>
            <a:off x="5638375" y="556865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93" name="Title">
            <a:extLst>
              <a:ext uri="{FF2B5EF4-FFF2-40B4-BE49-F238E27FC236}">
                <a16:creationId xmlns:a16="http://schemas.microsoft.com/office/drawing/2014/main" id="{71B50854-F28B-63C6-0410-9A9F6E2A9AA9}"/>
              </a:ext>
            </a:extLst>
          </p:cNvPr>
          <p:cNvSpPr txBox="1">
            <a:spLocks/>
          </p:cNvSpPr>
          <p:nvPr/>
        </p:nvSpPr>
        <p:spPr>
          <a:xfrm>
            <a:off x="5634590" y="5909421"/>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94" name="Title">
            <a:extLst>
              <a:ext uri="{FF2B5EF4-FFF2-40B4-BE49-F238E27FC236}">
                <a16:creationId xmlns:a16="http://schemas.microsoft.com/office/drawing/2014/main" id="{A2A13F6A-483D-C626-BF5A-AD7460524BD9}"/>
              </a:ext>
            </a:extLst>
          </p:cNvPr>
          <p:cNvSpPr txBox="1">
            <a:spLocks/>
          </p:cNvSpPr>
          <p:nvPr/>
        </p:nvSpPr>
        <p:spPr>
          <a:xfrm>
            <a:off x="4272238" y="5911336"/>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96" name="Transformation Sel">
            <a:extLst>
              <a:ext uri="{FF2B5EF4-FFF2-40B4-BE49-F238E27FC236}">
                <a16:creationId xmlns:a16="http://schemas.microsoft.com/office/drawing/2014/main" id="{03DF1F97-568E-79B1-15C0-802265009CCE}"/>
              </a:ext>
            </a:extLst>
          </p:cNvPr>
          <p:cNvSpPr/>
          <p:nvPr/>
        </p:nvSpPr>
        <p:spPr>
          <a:xfrm>
            <a:off x="7668116" y="5567612"/>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nsformation">
            <a:extLst>
              <a:ext uri="{FF2B5EF4-FFF2-40B4-BE49-F238E27FC236}">
                <a16:creationId xmlns:a16="http://schemas.microsoft.com/office/drawing/2014/main" id="{BC94EA25-1639-BC1C-ADAE-8EEBCB32BE14}"/>
              </a:ext>
            </a:extLst>
          </p:cNvPr>
          <p:cNvSpPr txBox="1">
            <a:spLocks/>
          </p:cNvSpPr>
          <p:nvPr/>
        </p:nvSpPr>
        <p:spPr>
          <a:xfrm>
            <a:off x="7668116" y="5567613"/>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98" name="Title">
            <a:extLst>
              <a:ext uri="{FF2B5EF4-FFF2-40B4-BE49-F238E27FC236}">
                <a16:creationId xmlns:a16="http://schemas.microsoft.com/office/drawing/2014/main" id="{9E50F47F-69A7-F636-D728-A511311B1AF5}"/>
              </a:ext>
            </a:extLst>
          </p:cNvPr>
          <p:cNvSpPr txBox="1">
            <a:spLocks/>
          </p:cNvSpPr>
          <p:nvPr/>
        </p:nvSpPr>
        <p:spPr>
          <a:xfrm>
            <a:off x="7668116" y="5908378"/>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cxnSp>
        <p:nvCxnSpPr>
          <p:cNvPr id="100" name="Straight Arrow Connector 99">
            <a:extLst>
              <a:ext uri="{FF2B5EF4-FFF2-40B4-BE49-F238E27FC236}">
                <a16:creationId xmlns:a16="http://schemas.microsoft.com/office/drawing/2014/main" id="{C24E17ED-3AA2-8C95-0846-8BE245D1AAE3}"/>
              </a:ext>
            </a:extLst>
          </p:cNvPr>
          <p:cNvCxnSpPr>
            <a:cxnSpLocks/>
            <a:stCxn id="88" idx="3"/>
            <a:endCxn id="90" idx="1"/>
          </p:cNvCxnSpPr>
          <p:nvPr/>
        </p:nvCxnSpPr>
        <p:spPr>
          <a:xfrm flipV="1">
            <a:off x="5490487" y="5877314"/>
            <a:ext cx="147888" cy="191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7149C6B-EAA9-5D4E-95F3-0975372F9F76}"/>
              </a:ext>
            </a:extLst>
          </p:cNvPr>
          <p:cNvCxnSpPr>
            <a:cxnSpLocks/>
            <a:stCxn id="90" idx="3"/>
            <a:endCxn id="96" idx="1"/>
          </p:cNvCxnSpPr>
          <p:nvPr/>
        </p:nvCxnSpPr>
        <p:spPr>
          <a:xfrm flipV="1">
            <a:off x="7491831" y="5876270"/>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CAA2D96-5BB9-9F77-938A-E5CE93B66B72}"/>
              </a:ext>
            </a:extLst>
          </p:cNvPr>
          <p:cNvCxnSpPr>
            <a:cxnSpLocks/>
            <a:endCxn id="88" idx="0"/>
          </p:cNvCxnSpPr>
          <p:nvPr/>
        </p:nvCxnSpPr>
        <p:spPr>
          <a:xfrm>
            <a:off x="4875281" y="5404691"/>
            <a:ext cx="1707" cy="16587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85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5" name="Title 1">
            <a:extLst>
              <a:ext uri="{FF2B5EF4-FFF2-40B4-BE49-F238E27FC236}">
                <a16:creationId xmlns:a16="http://schemas.microsoft.com/office/drawing/2014/main" id="{C0C7759A-FD0B-DA63-6CE2-C7FB431B9BB0}"/>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3" idx="2"/>
            <a:endCxn id="5"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cxnSp>
        <p:nvCxnSpPr>
          <p:cNvPr id="9" name="Straight Arrow Connector 8">
            <a:extLst>
              <a:ext uri="{FF2B5EF4-FFF2-40B4-BE49-F238E27FC236}">
                <a16:creationId xmlns:a16="http://schemas.microsoft.com/office/drawing/2014/main" id="{A5605B1E-C6E6-5092-D401-FC0C6B5AA111}"/>
              </a:ext>
            </a:extLst>
          </p:cNvPr>
          <p:cNvCxnSpPr>
            <a:cxnSpLocks/>
          </p:cNvCxnSpPr>
          <p:nvPr/>
        </p:nvCxnSpPr>
        <p:spPr>
          <a:xfrm flipH="1">
            <a:off x="6096000" y="2755304"/>
            <a:ext cx="1" cy="40852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592963683"/>
                  </p:ext>
                </p:extLst>
              </p:nvPr>
            </p:nvGraphicFramePr>
            <p:xfrm>
              <a:off x="1202170" y="7169612"/>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pPr algn="ctr"/>
                          <a14:m>
                            <m:oMathPara xmlns:m="http://schemas.openxmlformats.org/officeDocument/2006/math">
                              <m:oMathParaPr>
                                <m:jc m:val="centerGroup"/>
                              </m:oMathParaPr>
                              <m:oMath xmlns:m="http://schemas.openxmlformats.org/officeDocument/2006/math">
                                <m:r>
                                  <a:rPr lang="en-US" sz="2100" i="1" dirty="0" smtClean="0">
                                    <a:solidFill>
                                      <a:schemeClr val="bg1"/>
                                    </a:solidFill>
                                    <a:latin typeface="Cambria Math" panose="02040503050406030204" pitchFamily="18" charset="0"/>
                                    <a:cs typeface="Chakra Petch" panose="00000500000000000000" pitchFamily="2" charset="-34"/>
                                  </a:rPr>
                                  <m:t>𝑛</m:t>
                                </m:r>
                                <m:r>
                                  <a:rPr lang="en-US" sz="21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2100" i="1" dirty="0" smtClean="0">
                                    <a:solidFill>
                                      <a:schemeClr val="bg1"/>
                                    </a:solidFill>
                                    <a:latin typeface="Cambria Math" panose="02040503050406030204" pitchFamily="18" charset="0"/>
                                    <a:cs typeface="Chakra Petch" panose="00000500000000000000" pitchFamily="2" charset="-34"/>
                                  </a:rPr>
                                  <m:t>𝑚</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𝟒</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𝟑</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592963683"/>
                  </p:ext>
                </p:extLst>
              </p:nvPr>
            </p:nvGraphicFramePr>
            <p:xfrm>
              <a:off x="1202170" y="7169612"/>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400623" b="-412329"/>
                          </a:stretch>
                        </a:blipFill>
                      </a:tcPr>
                    </a:tc>
                    <a:tc>
                      <a:txBody>
                        <a:bodyPr/>
                        <a:lstStyle/>
                        <a:p>
                          <a:endParaRPr lang="en-US"/>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300623"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99379" r="-199689"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00312" r="-100312"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400312" r="-312" b="-412329"/>
                          </a:stretch>
                        </a:blipFill>
                      </a:tcPr>
                    </a:tc>
                    <a:extLst>
                      <a:ext uri="{0D108BD9-81ED-4DB2-BD59-A6C34878D82A}">
                        <a16:rowId xmlns:a16="http://schemas.microsoft.com/office/drawing/2014/main" val="832556646"/>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8649" r="-400623" b="-306757"/>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1370" r="-400623" b="-21095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297" r="-400623" b="-108108"/>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2740" r="-400623" b="-958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8" name="Title 1">
            <a:extLst>
              <a:ext uri="{FF2B5EF4-FFF2-40B4-BE49-F238E27FC236}">
                <a16:creationId xmlns:a16="http://schemas.microsoft.com/office/drawing/2014/main" id="{8B04C688-7A70-AA4A-6803-43BA8B8A1947}"/>
              </a:ext>
            </a:extLst>
          </p:cNvPr>
          <p:cNvSpPr txBox="1">
            <a:spLocks/>
          </p:cNvSpPr>
          <p:nvPr/>
        </p:nvSpPr>
        <p:spPr>
          <a:xfrm>
            <a:off x="4583983" y="3156146"/>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4" name="Left Brace 3">
            <a:extLst>
              <a:ext uri="{FF2B5EF4-FFF2-40B4-BE49-F238E27FC236}">
                <a16:creationId xmlns:a16="http://schemas.microsoft.com/office/drawing/2014/main" id="{1D1A6B25-341D-D5F6-6ADC-D42F5471932A}"/>
              </a:ext>
            </a:extLst>
          </p:cNvPr>
          <p:cNvSpPr/>
          <p:nvPr/>
        </p:nvSpPr>
        <p:spPr>
          <a:xfrm rot="5400000">
            <a:off x="5895974" y="408605"/>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itle 1">
            <a:extLst>
              <a:ext uri="{FF2B5EF4-FFF2-40B4-BE49-F238E27FC236}">
                <a16:creationId xmlns:a16="http://schemas.microsoft.com/office/drawing/2014/main" id="{DFDE7D26-8B91-7976-949F-98309D309D4A}"/>
              </a:ext>
            </a:extLst>
          </p:cNvPr>
          <p:cNvSpPr txBox="1">
            <a:spLocks/>
          </p:cNvSpPr>
          <p:nvPr/>
        </p:nvSpPr>
        <p:spPr>
          <a:xfrm>
            <a:off x="2843866" y="474246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8" name="Title 1">
            <a:extLst>
              <a:ext uri="{FF2B5EF4-FFF2-40B4-BE49-F238E27FC236}">
                <a16:creationId xmlns:a16="http://schemas.microsoft.com/office/drawing/2014/main" id="{7E1EF1AA-9ED1-32F9-097D-3C3AFA5CDA1C}"/>
              </a:ext>
            </a:extLst>
          </p:cNvPr>
          <p:cNvSpPr txBox="1">
            <a:spLocks/>
          </p:cNvSpPr>
          <p:nvPr/>
        </p:nvSpPr>
        <p:spPr>
          <a:xfrm>
            <a:off x="4960686" y="416767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10" name="Title 1">
            <a:extLst>
              <a:ext uri="{FF2B5EF4-FFF2-40B4-BE49-F238E27FC236}">
                <a16:creationId xmlns:a16="http://schemas.microsoft.com/office/drawing/2014/main" id="{9929FB68-C4C7-EB3E-C2D6-628E1727D151}"/>
              </a:ext>
            </a:extLst>
          </p:cNvPr>
          <p:cNvSpPr txBox="1">
            <a:spLocks/>
          </p:cNvSpPr>
          <p:nvPr/>
        </p:nvSpPr>
        <p:spPr>
          <a:xfrm>
            <a:off x="7231710" y="443438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11" name="Title 1">
            <a:extLst>
              <a:ext uri="{FF2B5EF4-FFF2-40B4-BE49-F238E27FC236}">
                <a16:creationId xmlns:a16="http://schemas.microsoft.com/office/drawing/2014/main" id="{F9BB2256-D091-AF55-ABC9-640B45C16C4F}"/>
              </a:ext>
            </a:extLst>
          </p:cNvPr>
          <p:cNvSpPr txBox="1">
            <a:spLocks/>
          </p:cNvSpPr>
          <p:nvPr/>
        </p:nvSpPr>
        <p:spPr>
          <a:xfrm>
            <a:off x="5375797" y="498941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12" name="Title 1">
            <a:extLst>
              <a:ext uri="{FF2B5EF4-FFF2-40B4-BE49-F238E27FC236}">
                <a16:creationId xmlns:a16="http://schemas.microsoft.com/office/drawing/2014/main" id="{8BC6A608-3810-954E-3780-8516C3AF2057}"/>
              </a:ext>
            </a:extLst>
          </p:cNvPr>
          <p:cNvSpPr txBox="1">
            <a:spLocks/>
          </p:cNvSpPr>
          <p:nvPr/>
        </p:nvSpPr>
        <p:spPr>
          <a:xfrm>
            <a:off x="6554674" y="562062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14" name="Title 1">
            <a:extLst>
              <a:ext uri="{FF2B5EF4-FFF2-40B4-BE49-F238E27FC236}">
                <a16:creationId xmlns:a16="http://schemas.microsoft.com/office/drawing/2014/main" id="{CF250F18-69AD-EE73-B0B8-5E41DDC5663F}"/>
              </a:ext>
            </a:extLst>
          </p:cNvPr>
          <p:cNvSpPr txBox="1">
            <a:spLocks/>
          </p:cNvSpPr>
          <p:nvPr/>
        </p:nvSpPr>
        <p:spPr>
          <a:xfrm>
            <a:off x="3683174" y="564018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mc:AlternateContent xmlns:mc="http://schemas.openxmlformats.org/markup-compatibility/2006" xmlns:a14="http://schemas.microsoft.com/office/drawing/2010/main">
        <mc:Choice Requires="a14">
          <p:graphicFrame>
            <p:nvGraphicFramePr>
              <p:cNvPr id="15" name="Table 26">
                <a:extLst>
                  <a:ext uri="{FF2B5EF4-FFF2-40B4-BE49-F238E27FC236}">
                    <a16:creationId xmlns:a16="http://schemas.microsoft.com/office/drawing/2014/main" id="{1924E98C-DF16-7DE5-D770-1E5B94E7CCBC}"/>
                  </a:ext>
                </a:extLst>
              </p:cNvPr>
              <p:cNvGraphicFramePr>
                <a:graphicFrameLocks noGrp="1"/>
              </p:cNvGraphicFramePr>
              <p:nvPr>
                <p:extLst>
                  <p:ext uri="{D42A27DB-BD31-4B8C-83A1-F6EECF244321}">
                    <p14:modId xmlns:p14="http://schemas.microsoft.com/office/powerpoint/2010/main" val="1288628603"/>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pPr algn="ctr"/>
                          <a14:m>
                            <m:oMathPara xmlns:m="http://schemas.openxmlformats.org/officeDocument/2006/math">
                              <m:oMathParaPr>
                                <m:jc m:val="centerGroup"/>
                              </m:oMathParaPr>
                              <m:oMath xmlns:m="http://schemas.openxmlformats.org/officeDocument/2006/math">
                                <m:r>
                                  <a:rPr lang="en-US" sz="700" i="1" dirty="0" smtClean="0">
                                    <a:solidFill>
                                      <a:schemeClr val="bg1"/>
                                    </a:solidFill>
                                    <a:latin typeface="Cambria Math" panose="02040503050406030204" pitchFamily="18" charset="0"/>
                                    <a:cs typeface="Chakra Petch" panose="00000500000000000000" pitchFamily="2" charset="-34"/>
                                  </a:rPr>
                                  <m:t>𝑛</m:t>
                                </m:r>
                                <m:r>
                                  <a:rPr lang="en-US" sz="7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700" i="1" dirty="0" smtClean="0">
                                    <a:solidFill>
                                      <a:schemeClr val="bg1"/>
                                    </a:solidFill>
                                    <a:latin typeface="Cambria Math" panose="02040503050406030204" pitchFamily="18" charset="0"/>
                                    <a:cs typeface="Chakra Petch" panose="00000500000000000000" pitchFamily="2" charset="-34"/>
                                  </a:rPr>
                                  <m:t>𝑚</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7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𝑺𝒂𝒎𝒑𝒍𝒆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𝑺𝒂𝒎𝒑𝒍𝒆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𝑺𝒂𝒎𝒑𝒍𝒆</m:t>
                                    </m:r>
                                  </m:e>
                                  <m:sub>
                                    <m:r>
                                      <a:rPr lang="en-US" sz="7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5" name="Table 26">
                <a:extLst>
                  <a:ext uri="{FF2B5EF4-FFF2-40B4-BE49-F238E27FC236}">
                    <a16:creationId xmlns:a16="http://schemas.microsoft.com/office/drawing/2014/main" id="{1924E98C-DF16-7DE5-D770-1E5B94E7CCBC}"/>
                  </a:ext>
                </a:extLst>
              </p:cNvPr>
              <p:cNvGraphicFramePr>
                <a:graphicFrameLocks noGrp="1"/>
              </p:cNvGraphicFramePr>
              <p:nvPr>
                <p:extLst>
                  <p:ext uri="{D42A27DB-BD31-4B8C-83A1-F6EECF244321}">
                    <p14:modId xmlns:p14="http://schemas.microsoft.com/office/powerpoint/2010/main" val="1288628603"/>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400000" b="-420833"/>
                          </a:stretch>
                        </a:blipFill>
                      </a:tcPr>
                    </a:tc>
                    <a:tc>
                      <a:txBody>
                        <a:bodyPr/>
                        <a:lstStyle/>
                        <a:p>
                          <a:endParaRPr lang="es-ES"/>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000" r="-30000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201887" r="-20283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299065" r="-100935"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99065" r="-935" b="-420833"/>
                          </a:stretch>
                        </a:blipFill>
                      </a:tcPr>
                    </a:tc>
                    <a:extLst>
                      <a:ext uri="{0D108BD9-81ED-4DB2-BD59-A6C34878D82A}">
                        <a16:rowId xmlns:a16="http://schemas.microsoft.com/office/drawing/2014/main" val="832556646"/>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96000" r="-400000" b="-304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4167" r="-400000" b="-216667"/>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92000" r="-400000" b="-108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08333" r="-400000" b="-125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Tree>
    <p:custDataLst>
      <p:tags r:id="rId1"/>
    </p:custDataLst>
    <p:extLst>
      <p:ext uri="{BB962C8B-B14F-4D97-AF65-F5344CB8AC3E}">
        <p14:creationId xmlns:p14="http://schemas.microsoft.com/office/powerpoint/2010/main" val="2980840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p:bldP spid="12"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6200164" y="3257574"/>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3174224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Normalization Sel">
            <a:extLst>
              <a:ext uri="{FF2B5EF4-FFF2-40B4-BE49-F238E27FC236}">
                <a16:creationId xmlns:a16="http://schemas.microsoft.com/office/drawing/2014/main" id="{C0C7B49C-3BA3-6121-02EE-F63640FE14C1}"/>
              </a:ext>
            </a:extLst>
          </p:cNvPr>
          <p:cNvSpPr/>
          <p:nvPr/>
        </p:nvSpPr>
        <p:spPr>
          <a:xfrm>
            <a:off x="6200163" y="3177540"/>
            <a:ext cx="5774586" cy="48006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2863642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Normalization Sel">
            <a:extLst>
              <a:ext uri="{FF2B5EF4-FFF2-40B4-BE49-F238E27FC236}">
                <a16:creationId xmlns:a16="http://schemas.microsoft.com/office/drawing/2014/main" id="{C0C7B49C-3BA3-6121-02EE-F63640FE14C1}"/>
              </a:ext>
            </a:extLst>
          </p:cNvPr>
          <p:cNvSpPr/>
          <p:nvPr/>
        </p:nvSpPr>
        <p:spPr>
          <a:xfrm>
            <a:off x="6200163" y="317754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2" name="Title">
            <a:extLst>
              <a:ext uri="{FF2B5EF4-FFF2-40B4-BE49-F238E27FC236}">
                <a16:creationId xmlns:a16="http://schemas.microsoft.com/office/drawing/2014/main" id="{0494274C-A0BB-B14B-F015-D51E5C496430}"/>
              </a:ext>
            </a:extLst>
          </p:cNvPr>
          <p:cNvSpPr txBox="1">
            <a:spLocks/>
          </p:cNvSpPr>
          <p:nvPr/>
        </p:nvSpPr>
        <p:spPr>
          <a:xfrm>
            <a:off x="6191414"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 name="Title">
            <a:extLst>
              <a:ext uri="{FF2B5EF4-FFF2-40B4-BE49-F238E27FC236}">
                <a16:creationId xmlns:a16="http://schemas.microsoft.com/office/drawing/2014/main" id="{618F3AF0-E70F-3572-8C5F-12D043A9E3C0}"/>
              </a:ext>
            </a:extLst>
          </p:cNvPr>
          <p:cNvSpPr txBox="1">
            <a:spLocks/>
          </p:cNvSpPr>
          <p:nvPr/>
        </p:nvSpPr>
        <p:spPr>
          <a:xfrm>
            <a:off x="8402740"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0D0D0D"/>
                </a:solidFill>
                <a:latin typeface="Chakra Petch" panose="00000500000000000000" pitchFamily="2" charset="-34"/>
                <a:cs typeface="Chakra Petch" panose="00000500000000000000" pitchFamily="2" charset="-34"/>
              </a:rPr>
              <a:t>Log</a:t>
            </a:r>
          </a:p>
        </p:txBody>
      </p:sp>
      <p:sp>
        <p:nvSpPr>
          <p:cNvPr id="4" name="Title">
            <a:extLst>
              <a:ext uri="{FF2B5EF4-FFF2-40B4-BE49-F238E27FC236}">
                <a16:creationId xmlns:a16="http://schemas.microsoft.com/office/drawing/2014/main" id="{67409144-0B30-FBDB-C846-84C32AADDAF9}"/>
              </a:ext>
            </a:extLst>
          </p:cNvPr>
          <p:cNvSpPr txBox="1">
            <a:spLocks/>
          </p:cNvSpPr>
          <p:nvPr/>
        </p:nvSpPr>
        <p:spPr>
          <a:xfrm>
            <a:off x="10663510" y="3721990"/>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Tree>
    <p:extLst>
      <p:ext uri="{BB962C8B-B14F-4D97-AF65-F5344CB8AC3E}">
        <p14:creationId xmlns:p14="http://schemas.microsoft.com/office/powerpoint/2010/main" val="10373392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8FCE0027-A344-B5B2-73F1-A462A9939877}"/>
              </a:ext>
            </a:extLst>
          </p:cNvPr>
          <p:cNvSpPr/>
          <p:nvPr/>
        </p:nvSpPr>
        <p:spPr>
          <a:xfrm>
            <a:off x="6208912" y="317754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aling Sel">
            <a:extLst>
              <a:ext uri="{FF2B5EF4-FFF2-40B4-BE49-F238E27FC236}">
                <a16:creationId xmlns:a16="http://schemas.microsoft.com/office/drawing/2014/main" id="{AE513174-EF03-A37C-E591-8D9F251DE22E}"/>
              </a:ext>
            </a:extLst>
          </p:cNvPr>
          <p:cNvSpPr/>
          <p:nvPr/>
        </p:nvSpPr>
        <p:spPr>
          <a:xfrm>
            <a:off x="10672259"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nsformation Sel">
            <a:extLst>
              <a:ext uri="{FF2B5EF4-FFF2-40B4-BE49-F238E27FC236}">
                <a16:creationId xmlns:a16="http://schemas.microsoft.com/office/drawing/2014/main" id="{2A00D322-674F-5763-BB5F-DFECD18373D4}"/>
              </a:ext>
            </a:extLst>
          </p:cNvPr>
          <p:cNvSpPr/>
          <p:nvPr/>
        </p:nvSpPr>
        <p:spPr>
          <a:xfrm>
            <a:off x="8304212"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caling">
            <a:extLst>
              <a:ext uri="{FF2B5EF4-FFF2-40B4-BE49-F238E27FC236}">
                <a16:creationId xmlns:a16="http://schemas.microsoft.com/office/drawing/2014/main" id="{2B5CB456-328A-F72E-7F5C-ED6404354A68}"/>
              </a:ext>
            </a:extLst>
          </p:cNvPr>
          <p:cNvSpPr txBox="1">
            <a:spLocks/>
          </p:cNvSpPr>
          <p:nvPr/>
        </p:nvSpPr>
        <p:spPr>
          <a:xfrm>
            <a:off x="10672259"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31" name="Transformation">
            <a:extLst>
              <a:ext uri="{FF2B5EF4-FFF2-40B4-BE49-F238E27FC236}">
                <a16:creationId xmlns:a16="http://schemas.microsoft.com/office/drawing/2014/main" id="{F5750D5A-3B59-39B1-8E21-B46BBBDD2B1E}"/>
              </a:ext>
            </a:extLst>
          </p:cNvPr>
          <p:cNvSpPr txBox="1">
            <a:spLocks/>
          </p:cNvSpPr>
          <p:nvPr/>
        </p:nvSpPr>
        <p:spPr>
          <a:xfrm>
            <a:off x="8304212"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32" name="Normalization">
            <a:extLst>
              <a:ext uri="{FF2B5EF4-FFF2-40B4-BE49-F238E27FC236}">
                <a16:creationId xmlns:a16="http://schemas.microsoft.com/office/drawing/2014/main" id="{77773702-3965-53E3-0586-7EEFCA5D58AC}"/>
              </a:ext>
            </a:extLst>
          </p:cNvPr>
          <p:cNvSpPr txBox="1">
            <a:spLocks/>
          </p:cNvSpPr>
          <p:nvPr/>
        </p:nvSpPr>
        <p:spPr>
          <a:xfrm>
            <a:off x="6208913"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33" name="Title">
            <a:extLst>
              <a:ext uri="{FF2B5EF4-FFF2-40B4-BE49-F238E27FC236}">
                <a16:creationId xmlns:a16="http://schemas.microsoft.com/office/drawing/2014/main" id="{A92E1F78-277E-9AA6-9B4F-40AE4486142C}"/>
              </a:ext>
            </a:extLst>
          </p:cNvPr>
          <p:cNvSpPr txBox="1">
            <a:spLocks/>
          </p:cNvSpPr>
          <p:nvPr/>
        </p:nvSpPr>
        <p:spPr>
          <a:xfrm>
            <a:off x="6200163"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4" name="Title">
            <a:extLst>
              <a:ext uri="{FF2B5EF4-FFF2-40B4-BE49-F238E27FC236}">
                <a16:creationId xmlns:a16="http://schemas.microsoft.com/office/drawing/2014/main" id="{7DABDB8C-5119-CE1B-E67A-D2017856C28F}"/>
              </a:ext>
            </a:extLst>
          </p:cNvPr>
          <p:cNvSpPr txBox="1">
            <a:spLocks/>
          </p:cNvSpPr>
          <p:nvPr/>
        </p:nvSpPr>
        <p:spPr>
          <a:xfrm>
            <a:off x="8411489"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5" name="Title">
            <a:extLst>
              <a:ext uri="{FF2B5EF4-FFF2-40B4-BE49-F238E27FC236}">
                <a16:creationId xmlns:a16="http://schemas.microsoft.com/office/drawing/2014/main" id="{E334C2F3-E8EA-4776-9FA6-14D94EB684B3}"/>
              </a:ext>
            </a:extLst>
          </p:cNvPr>
          <p:cNvSpPr txBox="1">
            <a:spLocks/>
          </p:cNvSpPr>
          <p:nvPr/>
        </p:nvSpPr>
        <p:spPr>
          <a:xfrm>
            <a:off x="10672259" y="3721989"/>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rgbClr val="0D0D0D"/>
                </a:solidFill>
                <a:latin typeface="Chakra Petch" panose="00000500000000000000" pitchFamily="2" charset="-34"/>
                <a:cs typeface="Chakra Petch" panose="00000500000000000000" pitchFamily="2" charset="-34"/>
              </a:rPr>
              <a:t>Autoscale</a:t>
            </a:r>
            <a:endParaRPr lang="en-US" sz="1400" dirty="0">
              <a:solidFill>
                <a:srgbClr val="0D0D0D"/>
              </a:solidFill>
              <a:latin typeface="Chakra Petch" panose="00000500000000000000" pitchFamily="2" charset="-34"/>
              <a:cs typeface="Chakra Petch" panose="00000500000000000000" pitchFamily="2" charset="-34"/>
            </a:endParaRPr>
          </a:p>
        </p:txBody>
      </p:sp>
      <p:sp>
        <p:nvSpPr>
          <p:cNvPr id="36" name="Normalization Sel">
            <a:extLst>
              <a:ext uri="{FF2B5EF4-FFF2-40B4-BE49-F238E27FC236}">
                <a16:creationId xmlns:a16="http://schemas.microsoft.com/office/drawing/2014/main" id="{949273EE-190F-8BB9-3909-12DBCCB15E98}"/>
              </a:ext>
            </a:extLst>
          </p:cNvPr>
          <p:cNvSpPr/>
          <p:nvPr/>
        </p:nvSpPr>
        <p:spPr>
          <a:xfrm>
            <a:off x="6200163" y="317754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caling Sel">
            <a:extLst>
              <a:ext uri="{FF2B5EF4-FFF2-40B4-BE49-F238E27FC236}">
                <a16:creationId xmlns:a16="http://schemas.microsoft.com/office/drawing/2014/main" id="{BFB25E26-B2AD-FE71-7B40-064B09630512}"/>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nsformation Sel">
            <a:extLst>
              <a:ext uri="{FF2B5EF4-FFF2-40B4-BE49-F238E27FC236}">
                <a16:creationId xmlns:a16="http://schemas.microsoft.com/office/drawing/2014/main" id="{C6AFEC40-3905-F78C-298F-05F87ECEC0E4}"/>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caling">
            <a:extLst>
              <a:ext uri="{FF2B5EF4-FFF2-40B4-BE49-F238E27FC236}">
                <a16:creationId xmlns:a16="http://schemas.microsoft.com/office/drawing/2014/main" id="{5BD95C1C-3503-E21A-BD9E-A03504860FB2}"/>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40" name="Transformation">
            <a:extLst>
              <a:ext uri="{FF2B5EF4-FFF2-40B4-BE49-F238E27FC236}">
                <a16:creationId xmlns:a16="http://schemas.microsoft.com/office/drawing/2014/main" id="{3505F3D0-5D41-FEED-2D08-FE54C80ECA1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41" name="Normalization">
            <a:extLst>
              <a:ext uri="{FF2B5EF4-FFF2-40B4-BE49-F238E27FC236}">
                <a16:creationId xmlns:a16="http://schemas.microsoft.com/office/drawing/2014/main" id="{3CCE1FC3-CADC-0C9D-90E9-DA4934F2ABC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42" name="Title">
            <a:extLst>
              <a:ext uri="{FF2B5EF4-FFF2-40B4-BE49-F238E27FC236}">
                <a16:creationId xmlns:a16="http://schemas.microsoft.com/office/drawing/2014/main" id="{77CCDD8C-36CB-7FC5-5841-551857735EF5}"/>
              </a:ext>
            </a:extLst>
          </p:cNvPr>
          <p:cNvSpPr txBox="1">
            <a:spLocks/>
          </p:cNvSpPr>
          <p:nvPr/>
        </p:nvSpPr>
        <p:spPr>
          <a:xfrm>
            <a:off x="6191414"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0D0D0D"/>
                </a:solidFill>
                <a:latin typeface="Chakra Petch" panose="00000500000000000000" pitchFamily="2" charset="-34"/>
                <a:cs typeface="Chakra Petch" panose="00000500000000000000" pitchFamily="2" charset="-34"/>
              </a:rPr>
              <a:t>QN</a:t>
            </a:r>
          </a:p>
        </p:txBody>
      </p:sp>
      <p:sp>
        <p:nvSpPr>
          <p:cNvPr id="43" name="Title">
            <a:extLst>
              <a:ext uri="{FF2B5EF4-FFF2-40B4-BE49-F238E27FC236}">
                <a16:creationId xmlns:a16="http://schemas.microsoft.com/office/drawing/2014/main" id="{64C8C2AE-172F-77A0-CDAA-F41AF22F546A}"/>
              </a:ext>
            </a:extLst>
          </p:cNvPr>
          <p:cNvSpPr txBox="1">
            <a:spLocks/>
          </p:cNvSpPr>
          <p:nvPr/>
        </p:nvSpPr>
        <p:spPr>
          <a:xfrm>
            <a:off x="8402740"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44" name="Title">
            <a:extLst>
              <a:ext uri="{FF2B5EF4-FFF2-40B4-BE49-F238E27FC236}">
                <a16:creationId xmlns:a16="http://schemas.microsoft.com/office/drawing/2014/main" id="{5F5A9A6C-F835-8F7C-FA56-DF2A3F5C1E77}"/>
              </a:ext>
            </a:extLst>
          </p:cNvPr>
          <p:cNvSpPr txBox="1">
            <a:spLocks/>
          </p:cNvSpPr>
          <p:nvPr/>
        </p:nvSpPr>
        <p:spPr>
          <a:xfrm>
            <a:off x="10663510" y="3721989"/>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17" name="Normalization Sel">
            <a:extLst>
              <a:ext uri="{FF2B5EF4-FFF2-40B4-BE49-F238E27FC236}">
                <a16:creationId xmlns:a16="http://schemas.microsoft.com/office/drawing/2014/main" id="{C0C7B49C-3BA3-6121-02EE-F63640FE14C1}"/>
              </a:ext>
            </a:extLst>
          </p:cNvPr>
          <p:cNvSpPr/>
          <p:nvPr/>
        </p:nvSpPr>
        <p:spPr>
          <a:xfrm>
            <a:off x="6200163" y="317754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2" name="Title">
            <a:extLst>
              <a:ext uri="{FF2B5EF4-FFF2-40B4-BE49-F238E27FC236}">
                <a16:creationId xmlns:a16="http://schemas.microsoft.com/office/drawing/2014/main" id="{0494274C-A0BB-B14B-F015-D51E5C496430}"/>
              </a:ext>
            </a:extLst>
          </p:cNvPr>
          <p:cNvSpPr txBox="1">
            <a:spLocks/>
          </p:cNvSpPr>
          <p:nvPr/>
        </p:nvSpPr>
        <p:spPr>
          <a:xfrm>
            <a:off x="6191414"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 name="Title">
            <a:extLst>
              <a:ext uri="{FF2B5EF4-FFF2-40B4-BE49-F238E27FC236}">
                <a16:creationId xmlns:a16="http://schemas.microsoft.com/office/drawing/2014/main" id="{618F3AF0-E70F-3572-8C5F-12D043A9E3C0}"/>
              </a:ext>
            </a:extLst>
          </p:cNvPr>
          <p:cNvSpPr txBox="1">
            <a:spLocks/>
          </p:cNvSpPr>
          <p:nvPr/>
        </p:nvSpPr>
        <p:spPr>
          <a:xfrm>
            <a:off x="8402740"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0D0D0D"/>
                </a:solidFill>
                <a:latin typeface="Chakra Petch" panose="00000500000000000000" pitchFamily="2" charset="-34"/>
                <a:cs typeface="Chakra Petch" panose="00000500000000000000" pitchFamily="2" charset="-34"/>
              </a:rPr>
              <a:t>Log</a:t>
            </a:r>
          </a:p>
        </p:txBody>
      </p:sp>
      <p:sp>
        <p:nvSpPr>
          <p:cNvPr id="4" name="Title">
            <a:extLst>
              <a:ext uri="{FF2B5EF4-FFF2-40B4-BE49-F238E27FC236}">
                <a16:creationId xmlns:a16="http://schemas.microsoft.com/office/drawing/2014/main" id="{67409144-0B30-FBDB-C846-84C32AADDAF9}"/>
              </a:ext>
            </a:extLst>
          </p:cNvPr>
          <p:cNvSpPr txBox="1">
            <a:spLocks/>
          </p:cNvSpPr>
          <p:nvPr/>
        </p:nvSpPr>
        <p:spPr>
          <a:xfrm>
            <a:off x="10663510" y="3721990"/>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Tree>
    <p:extLst>
      <p:ext uri="{BB962C8B-B14F-4D97-AF65-F5344CB8AC3E}">
        <p14:creationId xmlns:p14="http://schemas.microsoft.com/office/powerpoint/2010/main" val="146122333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Normalization Sel">
            <a:extLst>
              <a:ext uri="{FF2B5EF4-FFF2-40B4-BE49-F238E27FC236}">
                <a16:creationId xmlns:a16="http://schemas.microsoft.com/office/drawing/2014/main" id="{C0C7B49C-3BA3-6121-02EE-F63640FE14C1}"/>
              </a:ext>
            </a:extLst>
          </p:cNvPr>
          <p:cNvSpPr/>
          <p:nvPr/>
        </p:nvSpPr>
        <p:spPr>
          <a:xfrm>
            <a:off x="6200163" y="317754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2" name="Title">
            <a:extLst>
              <a:ext uri="{FF2B5EF4-FFF2-40B4-BE49-F238E27FC236}">
                <a16:creationId xmlns:a16="http://schemas.microsoft.com/office/drawing/2014/main" id="{0494274C-A0BB-B14B-F015-D51E5C496430}"/>
              </a:ext>
            </a:extLst>
          </p:cNvPr>
          <p:cNvSpPr txBox="1">
            <a:spLocks/>
          </p:cNvSpPr>
          <p:nvPr/>
        </p:nvSpPr>
        <p:spPr>
          <a:xfrm>
            <a:off x="6191414"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 name="Title">
            <a:extLst>
              <a:ext uri="{FF2B5EF4-FFF2-40B4-BE49-F238E27FC236}">
                <a16:creationId xmlns:a16="http://schemas.microsoft.com/office/drawing/2014/main" id="{618F3AF0-E70F-3572-8C5F-12D043A9E3C0}"/>
              </a:ext>
            </a:extLst>
          </p:cNvPr>
          <p:cNvSpPr txBox="1">
            <a:spLocks/>
          </p:cNvSpPr>
          <p:nvPr/>
        </p:nvSpPr>
        <p:spPr>
          <a:xfrm>
            <a:off x="8402740" y="37219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0D0D0D"/>
                </a:solidFill>
                <a:latin typeface="Chakra Petch" panose="00000500000000000000" pitchFamily="2" charset="-34"/>
                <a:cs typeface="Chakra Petch" panose="00000500000000000000" pitchFamily="2" charset="-34"/>
              </a:rPr>
              <a:t>Log</a:t>
            </a:r>
          </a:p>
        </p:txBody>
      </p:sp>
      <p:sp>
        <p:nvSpPr>
          <p:cNvPr id="4" name="Title">
            <a:extLst>
              <a:ext uri="{FF2B5EF4-FFF2-40B4-BE49-F238E27FC236}">
                <a16:creationId xmlns:a16="http://schemas.microsoft.com/office/drawing/2014/main" id="{67409144-0B30-FBDB-C846-84C32AADDAF9}"/>
              </a:ext>
            </a:extLst>
          </p:cNvPr>
          <p:cNvSpPr txBox="1">
            <a:spLocks/>
          </p:cNvSpPr>
          <p:nvPr/>
        </p:nvSpPr>
        <p:spPr>
          <a:xfrm>
            <a:off x="10663510" y="3721990"/>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16" name="Normalization Sel">
            <a:extLst>
              <a:ext uri="{FF2B5EF4-FFF2-40B4-BE49-F238E27FC236}">
                <a16:creationId xmlns:a16="http://schemas.microsoft.com/office/drawing/2014/main" id="{8FCE0027-A344-B5B2-73F1-A462A9939877}"/>
              </a:ext>
            </a:extLst>
          </p:cNvPr>
          <p:cNvSpPr/>
          <p:nvPr/>
        </p:nvSpPr>
        <p:spPr>
          <a:xfrm>
            <a:off x="6200163" y="4301490"/>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caling Sel">
            <a:extLst>
              <a:ext uri="{FF2B5EF4-FFF2-40B4-BE49-F238E27FC236}">
                <a16:creationId xmlns:a16="http://schemas.microsoft.com/office/drawing/2014/main" id="{AE513174-EF03-A37C-E591-8D9F251DE22E}"/>
              </a:ext>
            </a:extLst>
          </p:cNvPr>
          <p:cNvSpPr/>
          <p:nvPr/>
        </p:nvSpPr>
        <p:spPr>
          <a:xfrm>
            <a:off x="10663510" y="438152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nsformation Sel">
            <a:extLst>
              <a:ext uri="{FF2B5EF4-FFF2-40B4-BE49-F238E27FC236}">
                <a16:creationId xmlns:a16="http://schemas.microsoft.com/office/drawing/2014/main" id="{2A00D322-674F-5763-BB5F-DFECD18373D4}"/>
              </a:ext>
            </a:extLst>
          </p:cNvPr>
          <p:cNvSpPr/>
          <p:nvPr/>
        </p:nvSpPr>
        <p:spPr>
          <a:xfrm>
            <a:off x="8295463" y="438152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caling">
            <a:extLst>
              <a:ext uri="{FF2B5EF4-FFF2-40B4-BE49-F238E27FC236}">
                <a16:creationId xmlns:a16="http://schemas.microsoft.com/office/drawing/2014/main" id="{2B5CB456-328A-F72E-7F5C-ED6404354A68}"/>
              </a:ext>
            </a:extLst>
          </p:cNvPr>
          <p:cNvSpPr txBox="1">
            <a:spLocks/>
          </p:cNvSpPr>
          <p:nvPr/>
        </p:nvSpPr>
        <p:spPr>
          <a:xfrm>
            <a:off x="10663510" y="43810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31" name="Transformation">
            <a:extLst>
              <a:ext uri="{FF2B5EF4-FFF2-40B4-BE49-F238E27FC236}">
                <a16:creationId xmlns:a16="http://schemas.microsoft.com/office/drawing/2014/main" id="{F5750D5A-3B59-39B1-8E21-B46BBBDD2B1E}"/>
              </a:ext>
            </a:extLst>
          </p:cNvPr>
          <p:cNvSpPr txBox="1">
            <a:spLocks/>
          </p:cNvSpPr>
          <p:nvPr/>
        </p:nvSpPr>
        <p:spPr>
          <a:xfrm>
            <a:off x="8295463" y="438152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32" name="Normalization">
            <a:extLst>
              <a:ext uri="{FF2B5EF4-FFF2-40B4-BE49-F238E27FC236}">
                <a16:creationId xmlns:a16="http://schemas.microsoft.com/office/drawing/2014/main" id="{77773702-3965-53E3-0586-7EEFCA5D58AC}"/>
              </a:ext>
            </a:extLst>
          </p:cNvPr>
          <p:cNvSpPr txBox="1">
            <a:spLocks/>
          </p:cNvSpPr>
          <p:nvPr/>
        </p:nvSpPr>
        <p:spPr>
          <a:xfrm>
            <a:off x="6200164" y="438152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33" name="Title">
            <a:extLst>
              <a:ext uri="{FF2B5EF4-FFF2-40B4-BE49-F238E27FC236}">
                <a16:creationId xmlns:a16="http://schemas.microsoft.com/office/drawing/2014/main" id="{A92E1F78-277E-9AA6-9B4F-40AE4486142C}"/>
              </a:ext>
            </a:extLst>
          </p:cNvPr>
          <p:cNvSpPr txBox="1">
            <a:spLocks/>
          </p:cNvSpPr>
          <p:nvPr/>
        </p:nvSpPr>
        <p:spPr>
          <a:xfrm>
            <a:off x="6191414" y="484594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4" name="Title">
            <a:extLst>
              <a:ext uri="{FF2B5EF4-FFF2-40B4-BE49-F238E27FC236}">
                <a16:creationId xmlns:a16="http://schemas.microsoft.com/office/drawing/2014/main" id="{7DABDB8C-5119-CE1B-E67A-D2017856C28F}"/>
              </a:ext>
            </a:extLst>
          </p:cNvPr>
          <p:cNvSpPr txBox="1">
            <a:spLocks/>
          </p:cNvSpPr>
          <p:nvPr/>
        </p:nvSpPr>
        <p:spPr>
          <a:xfrm>
            <a:off x="8402740" y="484594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35" name="Title">
            <a:extLst>
              <a:ext uri="{FF2B5EF4-FFF2-40B4-BE49-F238E27FC236}">
                <a16:creationId xmlns:a16="http://schemas.microsoft.com/office/drawing/2014/main" id="{E334C2F3-E8EA-4776-9FA6-14D94EB684B3}"/>
              </a:ext>
            </a:extLst>
          </p:cNvPr>
          <p:cNvSpPr txBox="1">
            <a:spLocks/>
          </p:cNvSpPr>
          <p:nvPr/>
        </p:nvSpPr>
        <p:spPr>
          <a:xfrm>
            <a:off x="10663510" y="4845939"/>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rgbClr val="0D0D0D"/>
                </a:solidFill>
                <a:latin typeface="Chakra Petch" panose="00000500000000000000" pitchFamily="2" charset="-34"/>
                <a:cs typeface="Chakra Petch" panose="00000500000000000000" pitchFamily="2" charset="-34"/>
              </a:rPr>
              <a:t>Autoscale</a:t>
            </a:r>
            <a:endParaRPr lang="en-US" sz="1400" dirty="0">
              <a:solidFill>
                <a:srgbClr val="0D0D0D"/>
              </a:solidFill>
              <a:latin typeface="Chakra Petch" panose="00000500000000000000" pitchFamily="2" charset="-34"/>
              <a:cs typeface="Chakra Petch" panose="00000500000000000000" pitchFamily="2" charset="-34"/>
            </a:endParaRPr>
          </a:p>
        </p:txBody>
      </p:sp>
      <p:sp>
        <p:nvSpPr>
          <p:cNvPr id="36" name="Normalization Sel">
            <a:extLst>
              <a:ext uri="{FF2B5EF4-FFF2-40B4-BE49-F238E27FC236}">
                <a16:creationId xmlns:a16="http://schemas.microsoft.com/office/drawing/2014/main" id="{949273EE-190F-8BB9-3909-12DBCCB15E98}"/>
              </a:ext>
            </a:extLst>
          </p:cNvPr>
          <p:cNvSpPr/>
          <p:nvPr/>
        </p:nvSpPr>
        <p:spPr>
          <a:xfrm>
            <a:off x="6191414" y="2008823"/>
            <a:ext cx="5774586" cy="94361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caling Sel">
            <a:extLst>
              <a:ext uri="{FF2B5EF4-FFF2-40B4-BE49-F238E27FC236}">
                <a16:creationId xmlns:a16="http://schemas.microsoft.com/office/drawing/2014/main" id="{BFB25E26-B2AD-FE71-7B40-064B09630512}"/>
              </a:ext>
            </a:extLst>
          </p:cNvPr>
          <p:cNvSpPr/>
          <p:nvPr/>
        </p:nvSpPr>
        <p:spPr>
          <a:xfrm>
            <a:off x="10654761" y="2088857"/>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ransformation Sel">
            <a:extLst>
              <a:ext uri="{FF2B5EF4-FFF2-40B4-BE49-F238E27FC236}">
                <a16:creationId xmlns:a16="http://schemas.microsoft.com/office/drawing/2014/main" id="{C6AFEC40-3905-F78C-298F-05F87ECEC0E4}"/>
              </a:ext>
            </a:extLst>
          </p:cNvPr>
          <p:cNvSpPr/>
          <p:nvPr/>
        </p:nvSpPr>
        <p:spPr>
          <a:xfrm>
            <a:off x="8286714" y="2088857"/>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caling">
            <a:extLst>
              <a:ext uri="{FF2B5EF4-FFF2-40B4-BE49-F238E27FC236}">
                <a16:creationId xmlns:a16="http://schemas.microsoft.com/office/drawing/2014/main" id="{5BD95C1C-3503-E21A-BD9E-A03504860FB2}"/>
              </a:ext>
            </a:extLst>
          </p:cNvPr>
          <p:cNvSpPr txBox="1">
            <a:spLocks/>
          </p:cNvSpPr>
          <p:nvPr/>
        </p:nvSpPr>
        <p:spPr>
          <a:xfrm>
            <a:off x="10654761" y="2088336"/>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40" name="Transformation">
            <a:extLst>
              <a:ext uri="{FF2B5EF4-FFF2-40B4-BE49-F238E27FC236}">
                <a16:creationId xmlns:a16="http://schemas.microsoft.com/office/drawing/2014/main" id="{3505F3D0-5D41-FEED-2D08-FE54C80ECA19}"/>
              </a:ext>
            </a:extLst>
          </p:cNvPr>
          <p:cNvSpPr txBox="1">
            <a:spLocks/>
          </p:cNvSpPr>
          <p:nvPr/>
        </p:nvSpPr>
        <p:spPr>
          <a:xfrm>
            <a:off x="8286714" y="2088857"/>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41" name="Normalization">
            <a:extLst>
              <a:ext uri="{FF2B5EF4-FFF2-40B4-BE49-F238E27FC236}">
                <a16:creationId xmlns:a16="http://schemas.microsoft.com/office/drawing/2014/main" id="{3CCE1FC3-CADC-0C9D-90E9-DA4934F2ABCE}"/>
              </a:ext>
            </a:extLst>
          </p:cNvPr>
          <p:cNvSpPr txBox="1">
            <a:spLocks/>
          </p:cNvSpPr>
          <p:nvPr/>
        </p:nvSpPr>
        <p:spPr>
          <a:xfrm>
            <a:off x="6191415" y="2088857"/>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42" name="Title">
            <a:extLst>
              <a:ext uri="{FF2B5EF4-FFF2-40B4-BE49-F238E27FC236}">
                <a16:creationId xmlns:a16="http://schemas.microsoft.com/office/drawing/2014/main" id="{77CCDD8C-36CB-7FC5-5841-551857735EF5}"/>
              </a:ext>
            </a:extLst>
          </p:cNvPr>
          <p:cNvSpPr txBox="1">
            <a:spLocks/>
          </p:cNvSpPr>
          <p:nvPr/>
        </p:nvSpPr>
        <p:spPr>
          <a:xfrm>
            <a:off x="6182665" y="2553273"/>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rgbClr val="0D0D0D"/>
                </a:solidFill>
                <a:latin typeface="Chakra Petch" panose="00000500000000000000" pitchFamily="2" charset="-34"/>
                <a:cs typeface="Chakra Petch" panose="00000500000000000000" pitchFamily="2" charset="-34"/>
              </a:rPr>
              <a:t>QN</a:t>
            </a:r>
          </a:p>
        </p:txBody>
      </p:sp>
      <p:sp>
        <p:nvSpPr>
          <p:cNvPr id="43" name="Title">
            <a:extLst>
              <a:ext uri="{FF2B5EF4-FFF2-40B4-BE49-F238E27FC236}">
                <a16:creationId xmlns:a16="http://schemas.microsoft.com/office/drawing/2014/main" id="{64C8C2AE-172F-77A0-CDAA-F41AF22F546A}"/>
              </a:ext>
            </a:extLst>
          </p:cNvPr>
          <p:cNvSpPr txBox="1">
            <a:spLocks/>
          </p:cNvSpPr>
          <p:nvPr/>
        </p:nvSpPr>
        <p:spPr>
          <a:xfrm>
            <a:off x="8393991" y="2553273"/>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
        <p:nvSpPr>
          <p:cNvPr id="44" name="Title">
            <a:extLst>
              <a:ext uri="{FF2B5EF4-FFF2-40B4-BE49-F238E27FC236}">
                <a16:creationId xmlns:a16="http://schemas.microsoft.com/office/drawing/2014/main" id="{5F5A9A6C-F835-8F7C-FA56-DF2A3F5C1E77}"/>
              </a:ext>
            </a:extLst>
          </p:cNvPr>
          <p:cNvSpPr txBox="1">
            <a:spLocks/>
          </p:cNvSpPr>
          <p:nvPr/>
        </p:nvSpPr>
        <p:spPr>
          <a:xfrm>
            <a:off x="10654761" y="2553272"/>
            <a:ext cx="122699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NULL</a:t>
            </a:r>
          </a:p>
        </p:txBody>
      </p:sp>
    </p:spTree>
    <p:extLst>
      <p:ext uri="{BB962C8B-B14F-4D97-AF65-F5344CB8AC3E}">
        <p14:creationId xmlns:p14="http://schemas.microsoft.com/office/powerpoint/2010/main" val="43991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08E0F0E4-B6A1-53DD-9B42-05E9560F4EAB}"/>
              </a:ext>
            </a:extLst>
          </p:cNvPr>
          <p:cNvPicPr>
            <a:picLocks noChangeAspect="1"/>
          </p:cNvPicPr>
          <p:nvPr/>
        </p:nvPicPr>
        <p:blipFill rotWithShape="1">
          <a:blip r:embed="rId5">
            <a:extLst>
              <a:ext uri="{28A0092B-C50C-407E-A947-70E740481C1C}">
                <a14:useLocalDpi xmlns:a14="http://schemas.microsoft.com/office/drawing/2010/main" val="0"/>
              </a:ext>
            </a:extLst>
          </a:blip>
          <a:srcRect l="4156" t="5391" r="3641" b="5531"/>
          <a:stretch/>
        </p:blipFill>
        <p:spPr>
          <a:xfrm>
            <a:off x="3560324" y="535022"/>
            <a:ext cx="5894962" cy="6322978"/>
          </a:xfrm>
          <a:prstGeom prst="rect">
            <a:avLst/>
          </a:prstGeom>
        </p:spPr>
      </p:pic>
      <p:pic>
        <p:nvPicPr>
          <p:cNvPr id="1026" name="Picture 2">
            <a:extLst>
              <a:ext uri="{FF2B5EF4-FFF2-40B4-BE49-F238E27FC236}">
                <a16:creationId xmlns:a16="http://schemas.microsoft.com/office/drawing/2014/main" id="{C641F8BE-EBA5-33DE-FD1D-7C65B2BBDB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35022"/>
            <a:ext cx="12192000" cy="206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584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319E2FF-6535-DFC1-E9AE-24A54DFFDEFD}"/>
              </a:ext>
            </a:extLst>
          </p:cNvPr>
          <p:cNvPicPr>
            <a:picLocks noChangeAspect="1"/>
          </p:cNvPicPr>
          <p:nvPr/>
        </p:nvPicPr>
        <p:blipFill rotWithShape="1">
          <a:blip r:embed="rId5">
            <a:extLst>
              <a:ext uri="{28A0092B-C50C-407E-A947-70E740481C1C}">
                <a14:useLocalDpi xmlns:a14="http://schemas.microsoft.com/office/drawing/2010/main" val="0"/>
              </a:ext>
            </a:extLst>
          </a:blip>
          <a:srcRect l="4873" t="4255" r="4985" b="4681"/>
          <a:stretch/>
        </p:blipFill>
        <p:spPr>
          <a:xfrm>
            <a:off x="7638037" y="0"/>
            <a:ext cx="4553964" cy="685800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265EC53A-16A0-0A4A-31DB-48EEDBDF728F}"/>
              </a:ext>
            </a:extLst>
          </p:cNvPr>
          <p:cNvPicPr>
            <a:picLocks noChangeAspect="1"/>
          </p:cNvPicPr>
          <p:nvPr/>
        </p:nvPicPr>
        <p:blipFill rotWithShape="1">
          <a:blip r:embed="rId6">
            <a:extLst>
              <a:ext uri="{28A0092B-C50C-407E-A947-70E740481C1C}">
                <a14:useLocalDpi xmlns:a14="http://schemas.microsoft.com/office/drawing/2010/main" val="0"/>
              </a:ext>
            </a:extLst>
          </a:blip>
          <a:srcRect l="4569" t="9561" r="4605" b="9563"/>
          <a:stretch/>
        </p:blipFill>
        <p:spPr>
          <a:xfrm>
            <a:off x="2340314" y="1770434"/>
            <a:ext cx="5297723" cy="3500129"/>
          </a:xfrm>
          <a:prstGeom prst="rect">
            <a:avLst/>
          </a:prstGeom>
        </p:spPr>
      </p:pic>
    </p:spTree>
    <p:extLst>
      <p:ext uri="{BB962C8B-B14F-4D97-AF65-F5344CB8AC3E}">
        <p14:creationId xmlns:p14="http://schemas.microsoft.com/office/powerpoint/2010/main" val="2296657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pic>
        <p:nvPicPr>
          <p:cNvPr id="37" name="Picture 36" descr="A diagram of a diagram&#10;&#10;Description automatically generated">
            <a:extLst>
              <a:ext uri="{FF2B5EF4-FFF2-40B4-BE49-F238E27FC236}">
                <a16:creationId xmlns:a16="http://schemas.microsoft.com/office/drawing/2014/main" id="{6AEAED8B-F9ED-8368-4C89-B6130B68210E}"/>
              </a:ext>
            </a:extLst>
          </p:cNvPr>
          <p:cNvPicPr>
            <a:picLocks noChangeAspect="1"/>
          </p:cNvPicPr>
          <p:nvPr/>
        </p:nvPicPr>
        <p:blipFill rotWithShape="1">
          <a:blip r:embed="rId5">
            <a:extLst>
              <a:ext uri="{28A0092B-C50C-407E-A947-70E740481C1C}">
                <a14:useLocalDpi xmlns:a14="http://schemas.microsoft.com/office/drawing/2010/main" val="0"/>
              </a:ext>
            </a:extLst>
          </a:blip>
          <a:srcRect l="2048" t="21168" r="19727" b="28064"/>
          <a:stretch/>
        </p:blipFill>
        <p:spPr>
          <a:xfrm>
            <a:off x="10680" y="700389"/>
            <a:ext cx="12181320" cy="4309352"/>
          </a:xfrm>
          <a:prstGeom prst="rect">
            <a:avLst/>
          </a:prstGeom>
        </p:spPr>
      </p:pic>
    </p:spTree>
    <p:extLst>
      <p:ext uri="{BB962C8B-B14F-4D97-AF65-F5344CB8AC3E}">
        <p14:creationId xmlns:p14="http://schemas.microsoft.com/office/powerpoint/2010/main" val="38571624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pic>
        <p:nvPicPr>
          <p:cNvPr id="6146" name="Picture 2" descr="Tips for Making Professional Shiny Apps with R | Steven M. Mortimer">
            <a:extLst>
              <a:ext uri="{FF2B5EF4-FFF2-40B4-BE49-F238E27FC236}">
                <a16:creationId xmlns:a16="http://schemas.microsoft.com/office/drawing/2014/main" id="{564C3D58-5C72-93DD-6478-E9BBF7448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3175" y="2255025"/>
            <a:ext cx="2025650" cy="2347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338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99879" y="5514975"/>
            <a:ext cx="1087346" cy="1247775"/>
          </a:xfrm>
          <a:prstGeom prst="rect">
            <a:avLst/>
          </a:prstGeom>
        </p:spPr>
      </p:pic>
      <p:pic>
        <p:nvPicPr>
          <p:cNvPr id="5" name="Shiny_Example">
            <a:hlinkClick r:id="" action="ppaction://media"/>
            <a:extLst>
              <a:ext uri="{FF2B5EF4-FFF2-40B4-BE49-F238E27FC236}">
                <a16:creationId xmlns:a16="http://schemas.microsoft.com/office/drawing/2014/main" id="{BC608354-E748-AEFB-D3DF-A0B4672E2F6C}"/>
              </a:ext>
            </a:extLst>
          </p:cNvPr>
          <p:cNvPicPr>
            <a:picLocks noChangeAspect="1"/>
          </p:cNvPicPr>
          <p:nvPr>
            <a:videoFile r:link="rId1"/>
            <p:extLst>
              <p:ext uri="{DAA4B4D4-6D71-4841-9C94-3DE7FCFB9230}">
                <p14:media xmlns:p14="http://schemas.microsoft.com/office/powerpoint/2010/main" r:embed="rId2">
                  <p14:trim st="1257" end="2812"/>
                </p14:media>
              </p:ext>
            </p:extLst>
          </p:nvPr>
        </p:nvPicPr>
        <p:blipFill>
          <a:blip r:embed="rId7"/>
          <a:stretch>
            <a:fillRect/>
          </a:stretch>
        </p:blipFill>
        <p:spPr>
          <a:xfrm>
            <a:off x="930142" y="523205"/>
            <a:ext cx="10331716" cy="5811590"/>
          </a:xfrm>
          <a:prstGeom prst="rect">
            <a:avLst/>
          </a:prstGeom>
        </p:spPr>
      </p:pic>
    </p:spTree>
    <p:extLst>
      <p:ext uri="{BB962C8B-B14F-4D97-AF65-F5344CB8AC3E}">
        <p14:creationId xmlns:p14="http://schemas.microsoft.com/office/powerpoint/2010/main" val="2560574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8" name="Title 1">
            <a:extLst>
              <a:ext uri="{FF2B5EF4-FFF2-40B4-BE49-F238E27FC236}">
                <a16:creationId xmlns:a16="http://schemas.microsoft.com/office/drawing/2014/main" id="{7DEF201D-8D37-41E7-3834-812C07E72C91}"/>
              </a:ext>
            </a:extLst>
          </p:cNvPr>
          <p:cNvSpPr txBox="1">
            <a:spLocks/>
          </p:cNvSpPr>
          <p:nvPr/>
        </p:nvSpPr>
        <p:spPr>
          <a:xfrm>
            <a:off x="2672615" y="34934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781815" y="295227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7052839" y="321898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196926" y="377401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6375803" y="440522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3504303" y="442478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16" name="Title 1">
            <a:extLst>
              <a:ext uri="{FF2B5EF4-FFF2-40B4-BE49-F238E27FC236}">
                <a16:creationId xmlns:a16="http://schemas.microsoft.com/office/drawing/2014/main" id="{AAC1BEC3-C778-3FC9-9D79-FBE72BCE2494}"/>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19" name="Title 1">
            <a:extLst>
              <a:ext uri="{FF2B5EF4-FFF2-40B4-BE49-F238E27FC236}">
                <a16:creationId xmlns:a16="http://schemas.microsoft.com/office/drawing/2014/main" id="{5A1848D6-4112-587F-DA49-A8363C65EB4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27" name="Connector: Elbow 26">
            <a:extLst>
              <a:ext uri="{FF2B5EF4-FFF2-40B4-BE49-F238E27FC236}">
                <a16:creationId xmlns:a16="http://schemas.microsoft.com/office/drawing/2014/main" id="{E046168C-4085-0352-6FC2-018576771AC5}"/>
              </a:ext>
            </a:extLst>
          </p:cNvPr>
          <p:cNvCxnSpPr>
            <a:cxnSpLocks/>
            <a:stCxn id="19" idx="2"/>
            <a:endCxn id="1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08260D8-F054-00C5-53ED-DFE9FC3A0DEB}"/>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9" name="Title 1">
            <a:extLst>
              <a:ext uri="{FF2B5EF4-FFF2-40B4-BE49-F238E27FC236}">
                <a16:creationId xmlns:a16="http://schemas.microsoft.com/office/drawing/2014/main" id="{36A32748-6842-A8F5-6409-D61BB87FBAA7}"/>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32" name="Title 1">
            <a:extLst>
              <a:ext uri="{FF2B5EF4-FFF2-40B4-BE49-F238E27FC236}">
                <a16:creationId xmlns:a16="http://schemas.microsoft.com/office/drawing/2014/main" id="{D3DD5AC6-8430-6109-93EC-65D4BBE216C6}"/>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33" name="Left Brace 32">
            <a:extLst>
              <a:ext uri="{FF2B5EF4-FFF2-40B4-BE49-F238E27FC236}">
                <a16:creationId xmlns:a16="http://schemas.microsoft.com/office/drawing/2014/main" id="{4BB31A9E-C7A9-4971-C3F9-EE35E39DC039}"/>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270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6793992"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Conclusions</a:t>
            </a:r>
          </a:p>
        </p:txBody>
      </p:sp>
      <p:pic>
        <p:nvPicPr>
          <p:cNvPr id="3" name="Picture 2">
            <a:extLst>
              <a:ext uri="{FF2B5EF4-FFF2-40B4-BE49-F238E27FC236}">
                <a16:creationId xmlns:a16="http://schemas.microsoft.com/office/drawing/2014/main" id="{07730D09-E18B-662F-8536-52F00EF2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007297" y="562450"/>
            <a:ext cx="1540480" cy="1767765"/>
          </a:xfrm>
          <a:prstGeom prst="rect">
            <a:avLst/>
          </a:prstGeom>
        </p:spPr>
      </p:pic>
      <p:sp>
        <p:nvSpPr>
          <p:cNvPr id="6" name="Title 1">
            <a:extLst>
              <a:ext uri="{FF2B5EF4-FFF2-40B4-BE49-F238E27FC236}">
                <a16:creationId xmlns:a16="http://schemas.microsoft.com/office/drawing/2014/main" id="{92A10454-5878-0BF5-7BC2-2934E99A6B49}"/>
              </a:ext>
            </a:extLst>
          </p:cNvPr>
          <p:cNvSpPr txBox="1">
            <a:spLocks/>
          </p:cNvSpPr>
          <p:nvPr/>
        </p:nvSpPr>
        <p:spPr>
          <a:xfrm>
            <a:off x="9912782" y="2330215"/>
            <a:ext cx="1729509"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
        <p:nvSpPr>
          <p:cNvPr id="4" name="TextBox 3">
            <a:extLst>
              <a:ext uri="{FF2B5EF4-FFF2-40B4-BE49-F238E27FC236}">
                <a16:creationId xmlns:a16="http://schemas.microsoft.com/office/drawing/2014/main" id="{20D719C9-E1D1-B888-10B2-8EEB34BE2C99}"/>
              </a:ext>
            </a:extLst>
          </p:cNvPr>
          <p:cNvSpPr txBox="1"/>
          <p:nvPr/>
        </p:nvSpPr>
        <p:spPr>
          <a:xfrm>
            <a:off x="2734866" y="2828835"/>
            <a:ext cx="6722268" cy="1200329"/>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Develop a new pipeline for the pretreatment of targeted metabolomic data with the aim of improving efficiency and modularity compared to existing pipelines. This new pipeline will be implemented in R</a:t>
            </a:r>
          </a:p>
        </p:txBody>
      </p:sp>
    </p:spTree>
    <p:extLst>
      <p:ext uri="{BB962C8B-B14F-4D97-AF65-F5344CB8AC3E}">
        <p14:creationId xmlns:p14="http://schemas.microsoft.com/office/powerpoint/2010/main" val="5258781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4"/>
                                        </p:tgtEl>
                                        <p:attrNameLst>
                                          <p:attrName>style.color</p:attrName>
                                        </p:attrNameLst>
                                      </p:cBhvr>
                                      <p:to>
                                        <a:srgbClr val="F0626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6793992"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Future Work</a:t>
            </a:r>
          </a:p>
        </p:txBody>
      </p:sp>
      <p:pic>
        <p:nvPicPr>
          <p:cNvPr id="3" name="Picture 2">
            <a:extLst>
              <a:ext uri="{FF2B5EF4-FFF2-40B4-BE49-F238E27FC236}">
                <a16:creationId xmlns:a16="http://schemas.microsoft.com/office/drawing/2014/main" id="{07730D09-E18B-662F-8536-52F00EF2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007297" y="562450"/>
            <a:ext cx="1540480" cy="1767765"/>
          </a:xfrm>
          <a:prstGeom prst="rect">
            <a:avLst/>
          </a:prstGeom>
        </p:spPr>
      </p:pic>
      <p:sp>
        <p:nvSpPr>
          <p:cNvPr id="6" name="Title 1">
            <a:extLst>
              <a:ext uri="{FF2B5EF4-FFF2-40B4-BE49-F238E27FC236}">
                <a16:creationId xmlns:a16="http://schemas.microsoft.com/office/drawing/2014/main" id="{92A10454-5878-0BF5-7BC2-2934E99A6B49}"/>
              </a:ext>
            </a:extLst>
          </p:cNvPr>
          <p:cNvSpPr txBox="1">
            <a:spLocks/>
          </p:cNvSpPr>
          <p:nvPr/>
        </p:nvSpPr>
        <p:spPr>
          <a:xfrm>
            <a:off x="9912782" y="2330215"/>
            <a:ext cx="1729509"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
        <p:nvSpPr>
          <p:cNvPr id="4" name="TextBox 3">
            <a:extLst>
              <a:ext uri="{FF2B5EF4-FFF2-40B4-BE49-F238E27FC236}">
                <a16:creationId xmlns:a16="http://schemas.microsoft.com/office/drawing/2014/main" id="{20D719C9-E1D1-B888-10B2-8EEB34BE2C99}"/>
              </a:ext>
            </a:extLst>
          </p:cNvPr>
          <p:cNvSpPr txBox="1"/>
          <p:nvPr/>
        </p:nvSpPr>
        <p:spPr>
          <a:xfrm>
            <a:off x="2461415" y="1511011"/>
            <a:ext cx="3921465" cy="400110"/>
          </a:xfrm>
          <a:prstGeom prst="rect">
            <a:avLst/>
          </a:prstGeom>
          <a:noFill/>
        </p:spPr>
        <p:txBody>
          <a:bodyPr wrap="square">
            <a:spAutoFit/>
          </a:bodyPr>
          <a:lstStyle/>
          <a:p>
            <a:r>
              <a:rPr lang="en-US" sz="2000" dirty="0">
                <a:solidFill>
                  <a:schemeClr val="bg1"/>
                </a:solidFill>
                <a:latin typeface="Chakra Petch" panose="00000500000000000000" pitchFamily="2" charset="-34"/>
                <a:cs typeface="Chakra Petch" panose="00000500000000000000" pitchFamily="2" charset="-34"/>
              </a:rPr>
              <a:t>Compare with existing pipelines</a:t>
            </a:r>
          </a:p>
        </p:txBody>
      </p:sp>
      <p:pic>
        <p:nvPicPr>
          <p:cNvPr id="13" name="Graphic 12" descr="Clipboard Mixed with solid fill">
            <a:extLst>
              <a:ext uri="{FF2B5EF4-FFF2-40B4-BE49-F238E27FC236}">
                <a16:creationId xmlns:a16="http://schemas.microsoft.com/office/drawing/2014/main" id="{8AB1B57C-6674-AA8B-3D42-9E4A7C89DF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3185" y="1253866"/>
            <a:ext cx="914400" cy="914400"/>
          </a:xfrm>
          <a:prstGeom prst="rect">
            <a:avLst/>
          </a:prstGeom>
        </p:spPr>
      </p:pic>
      <p:pic>
        <p:nvPicPr>
          <p:cNvPr id="15" name="Graphic 14" descr="Connections outline">
            <a:extLst>
              <a:ext uri="{FF2B5EF4-FFF2-40B4-BE49-F238E27FC236}">
                <a16:creationId xmlns:a16="http://schemas.microsoft.com/office/drawing/2014/main" id="{1EA92D6A-D334-7653-FCA4-22EE8E3043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3185" y="4916483"/>
            <a:ext cx="914400" cy="914400"/>
          </a:xfrm>
          <a:prstGeom prst="rect">
            <a:avLst/>
          </a:prstGeom>
        </p:spPr>
      </p:pic>
      <p:pic>
        <p:nvPicPr>
          <p:cNvPr id="17" name="Graphic 16" descr="Coral with solid fill">
            <a:extLst>
              <a:ext uri="{FF2B5EF4-FFF2-40B4-BE49-F238E27FC236}">
                <a16:creationId xmlns:a16="http://schemas.microsoft.com/office/drawing/2014/main" id="{78549478-28BB-A9D0-1C45-70BA95D2CF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3185" y="2474738"/>
            <a:ext cx="914400" cy="914400"/>
          </a:xfrm>
          <a:prstGeom prst="rect">
            <a:avLst/>
          </a:prstGeom>
        </p:spPr>
      </p:pic>
      <p:pic>
        <p:nvPicPr>
          <p:cNvPr id="19" name="Graphic 18" descr="Magic Wand Auto with solid fill">
            <a:extLst>
              <a:ext uri="{FF2B5EF4-FFF2-40B4-BE49-F238E27FC236}">
                <a16:creationId xmlns:a16="http://schemas.microsoft.com/office/drawing/2014/main" id="{00F9E794-B0A1-0A69-77EB-838F0B2D09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3185" y="3695610"/>
            <a:ext cx="914400" cy="914400"/>
          </a:xfrm>
          <a:prstGeom prst="rect">
            <a:avLst/>
          </a:prstGeom>
        </p:spPr>
      </p:pic>
      <p:sp>
        <p:nvSpPr>
          <p:cNvPr id="21" name="TextBox 20">
            <a:extLst>
              <a:ext uri="{FF2B5EF4-FFF2-40B4-BE49-F238E27FC236}">
                <a16:creationId xmlns:a16="http://schemas.microsoft.com/office/drawing/2014/main" id="{23C8814C-3930-2B2A-C5EB-4EA65BE3F785}"/>
              </a:ext>
            </a:extLst>
          </p:cNvPr>
          <p:cNvSpPr txBox="1"/>
          <p:nvPr/>
        </p:nvSpPr>
        <p:spPr>
          <a:xfrm>
            <a:off x="2461415" y="2747272"/>
            <a:ext cx="4230786" cy="369332"/>
          </a:xfrm>
          <a:prstGeom prst="rect">
            <a:avLst/>
          </a:prstGeom>
          <a:noFill/>
        </p:spPr>
        <p:txBody>
          <a:bodyPr wrap="square">
            <a:spAutoFit/>
          </a:bodyPr>
          <a:lstStyle/>
          <a:p>
            <a:r>
              <a:rPr lang="en-US" sz="1800" dirty="0">
                <a:solidFill>
                  <a:schemeClr val="bg1"/>
                </a:solidFill>
                <a:latin typeface="Chakra Petch" panose="00000500000000000000" pitchFamily="2" charset="-34"/>
                <a:cs typeface="Chakra Petch" panose="00000500000000000000" pitchFamily="2" charset="-34"/>
              </a:rPr>
              <a:t>Implementation of additional methods</a:t>
            </a:r>
          </a:p>
        </p:txBody>
      </p:sp>
      <p:sp>
        <p:nvSpPr>
          <p:cNvPr id="23" name="TextBox 22">
            <a:extLst>
              <a:ext uri="{FF2B5EF4-FFF2-40B4-BE49-F238E27FC236}">
                <a16:creationId xmlns:a16="http://schemas.microsoft.com/office/drawing/2014/main" id="{7AD187A1-AE8A-2F48-DE9B-339C840CBD65}"/>
              </a:ext>
            </a:extLst>
          </p:cNvPr>
          <p:cNvSpPr txBox="1"/>
          <p:nvPr/>
        </p:nvSpPr>
        <p:spPr>
          <a:xfrm>
            <a:off x="2461415" y="4016069"/>
            <a:ext cx="3104856" cy="369332"/>
          </a:xfrm>
          <a:prstGeom prst="rect">
            <a:avLst/>
          </a:prstGeom>
          <a:noFill/>
        </p:spPr>
        <p:txBody>
          <a:bodyPr wrap="square">
            <a:spAutoFit/>
          </a:bodyPr>
          <a:lstStyle/>
          <a:p>
            <a:r>
              <a:rPr lang="en-US" sz="1800" dirty="0">
                <a:solidFill>
                  <a:schemeClr val="bg1"/>
                </a:solidFill>
                <a:latin typeface="Chakra Petch" panose="00000500000000000000" pitchFamily="2" charset="-34"/>
                <a:cs typeface="Chakra Petch" panose="00000500000000000000" pitchFamily="2" charset="-34"/>
              </a:rPr>
              <a:t>Enhance the GUI shiny app</a:t>
            </a:r>
          </a:p>
        </p:txBody>
      </p:sp>
      <p:sp>
        <p:nvSpPr>
          <p:cNvPr id="25" name="TextBox 24">
            <a:extLst>
              <a:ext uri="{FF2B5EF4-FFF2-40B4-BE49-F238E27FC236}">
                <a16:creationId xmlns:a16="http://schemas.microsoft.com/office/drawing/2014/main" id="{6741B05D-A188-92ED-BC40-5961DA152385}"/>
              </a:ext>
            </a:extLst>
          </p:cNvPr>
          <p:cNvSpPr txBox="1"/>
          <p:nvPr/>
        </p:nvSpPr>
        <p:spPr>
          <a:xfrm>
            <a:off x="2461415" y="5189017"/>
            <a:ext cx="3017017" cy="369332"/>
          </a:xfrm>
          <a:prstGeom prst="rect">
            <a:avLst/>
          </a:prstGeom>
          <a:noFill/>
        </p:spPr>
        <p:txBody>
          <a:bodyPr wrap="square">
            <a:spAutoFit/>
          </a:bodyPr>
          <a:lstStyle/>
          <a:p>
            <a:r>
              <a:rPr lang="en-US" sz="1800" dirty="0">
                <a:solidFill>
                  <a:schemeClr val="bg1"/>
                </a:solidFill>
                <a:latin typeface="Chakra Petch" panose="00000500000000000000" pitchFamily="2" charset="-34"/>
                <a:cs typeface="Chakra Petch" panose="00000500000000000000" pitchFamily="2" charset="-34"/>
              </a:rPr>
              <a:t>Include package into CRAN</a:t>
            </a:r>
          </a:p>
        </p:txBody>
      </p:sp>
    </p:spTree>
    <p:extLst>
      <p:ext uri="{BB962C8B-B14F-4D97-AF65-F5344CB8AC3E}">
        <p14:creationId xmlns:p14="http://schemas.microsoft.com/office/powerpoint/2010/main" val="27645165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anim calcmode="lin" valueType="num">
                                      <p:cBhvr>
                                        <p:cTn id="15" dur="500" fill="hold"/>
                                        <p:tgtEl>
                                          <p:spTgt spid="21"/>
                                        </p:tgtEl>
                                        <p:attrNameLst>
                                          <p:attrName>ppt_x</p:attrName>
                                        </p:attrNameLst>
                                      </p:cBhvr>
                                      <p:tavLst>
                                        <p:tav tm="0">
                                          <p:val>
                                            <p:strVal val="#ppt_x"/>
                                          </p:val>
                                        </p:tav>
                                        <p:tav tm="100000">
                                          <p:val>
                                            <p:strVal val="#ppt_x"/>
                                          </p:val>
                                        </p:tav>
                                      </p:tavLst>
                                    </p:anim>
                                    <p:anim calcmode="lin" valueType="num">
                                      <p:cBhvr>
                                        <p:cTn id="16"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anim calcmode="lin" valueType="num">
                                      <p:cBhvr>
                                        <p:cTn id="29" dur="500" fill="hold"/>
                                        <p:tgtEl>
                                          <p:spTgt spid="25"/>
                                        </p:tgtEl>
                                        <p:attrNameLst>
                                          <p:attrName>ppt_x</p:attrName>
                                        </p:attrNameLst>
                                      </p:cBhvr>
                                      <p:tavLst>
                                        <p:tav tm="0">
                                          <p:val>
                                            <p:strVal val="#ppt_x"/>
                                          </p:val>
                                        </p:tav>
                                        <p:tav tm="100000">
                                          <p:val>
                                            <p:strVal val="#ppt_x"/>
                                          </p:val>
                                        </p:tav>
                                      </p:tavLst>
                                    </p:anim>
                                    <p:anim calcmode="lin" valueType="num">
                                      <p:cBhvr>
                                        <p:cTn id="3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3" grpId="0"/>
      <p:bldP spid="2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561361-8CE2-CD13-6E32-28866013DD33}"/>
              </a:ext>
            </a:extLst>
          </p:cNvPr>
          <p:cNvSpPr>
            <a:spLocks noGrp="1"/>
          </p:cNvSpPr>
          <p:nvPr>
            <p:ph type="subTitle" idx="1"/>
          </p:nvPr>
        </p:nvSpPr>
        <p:spPr>
          <a:xfrm>
            <a:off x="695034" y="4055780"/>
            <a:ext cx="5980546" cy="728656"/>
          </a:xfrm>
        </p:spPr>
        <p:txBody>
          <a:bodyPr>
            <a:normAutofit lnSpcReduction="10000"/>
          </a:bodyPr>
          <a:lstStyle/>
          <a:p>
            <a:r>
              <a:rPr lang="en-US" i="1" dirty="0">
                <a:solidFill>
                  <a:schemeClr val="bg1"/>
                </a:solidFill>
                <a:latin typeface="Chakra Petch" panose="00000500000000000000" pitchFamily="2" charset="-34"/>
                <a:cs typeface="Chakra Petch" panose="00000500000000000000" pitchFamily="2" charset="-34"/>
              </a:rPr>
              <a:t>A Modular Pipeline for Metabolomic Data Pretreatment</a:t>
            </a:r>
          </a:p>
        </p:txBody>
      </p:sp>
      <p:pic>
        <p:nvPicPr>
          <p:cNvPr id="6" name="Picture 5">
            <a:extLst>
              <a:ext uri="{FF2B5EF4-FFF2-40B4-BE49-F238E27FC236}">
                <a16:creationId xmlns:a16="http://schemas.microsoft.com/office/drawing/2014/main" id="{15BBCFB6-9B14-A0B6-2A84-61F3425E3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81800" y="996507"/>
            <a:ext cx="4239486" cy="4864986"/>
          </a:xfrm>
          <a:prstGeom prst="rect">
            <a:avLst/>
          </a:prstGeom>
        </p:spPr>
      </p:pic>
      <p:sp>
        <p:nvSpPr>
          <p:cNvPr id="2" name="Title 1">
            <a:extLst>
              <a:ext uri="{FF2B5EF4-FFF2-40B4-BE49-F238E27FC236}">
                <a16:creationId xmlns:a16="http://schemas.microsoft.com/office/drawing/2014/main" id="{9B7049E5-8EAE-616E-54F3-97718892FA30}"/>
              </a:ext>
            </a:extLst>
          </p:cNvPr>
          <p:cNvSpPr>
            <a:spLocks noGrp="1"/>
          </p:cNvSpPr>
          <p:nvPr>
            <p:ph type="ctrTitle"/>
          </p:nvPr>
        </p:nvSpPr>
        <p:spPr>
          <a:xfrm>
            <a:off x="1487053" y="2948636"/>
            <a:ext cx="4396509" cy="960726"/>
          </a:xfrm>
        </p:spPr>
        <p:txBody>
          <a:bodyPr>
            <a:normAutofit/>
          </a:bodyPr>
          <a:lstStyle/>
          <a:p>
            <a:r>
              <a:rPr lang="en-US" i="1" dirty="0">
                <a:solidFill>
                  <a:schemeClr val="bg1"/>
                </a:solidFill>
                <a:latin typeface="Chakra Petch" panose="00000500000000000000" pitchFamily="2" charset="-34"/>
                <a:cs typeface="Chakra Petch" panose="00000500000000000000" pitchFamily="2" charset="-34"/>
              </a:rPr>
              <a:t>metaboPipe</a:t>
            </a:r>
          </a:p>
        </p:txBody>
      </p:sp>
      <p:sp>
        <p:nvSpPr>
          <p:cNvPr id="7" name="Subtitle 2">
            <a:extLst>
              <a:ext uri="{FF2B5EF4-FFF2-40B4-BE49-F238E27FC236}">
                <a16:creationId xmlns:a16="http://schemas.microsoft.com/office/drawing/2014/main" id="{7D01712F-247C-4E5C-7785-92DB41247D6D}"/>
              </a:ext>
            </a:extLst>
          </p:cNvPr>
          <p:cNvSpPr txBox="1">
            <a:spLocks/>
          </p:cNvSpPr>
          <p:nvPr/>
        </p:nvSpPr>
        <p:spPr>
          <a:xfrm>
            <a:off x="695034" y="4784436"/>
            <a:ext cx="5980546" cy="1392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bg1"/>
                </a:solidFill>
                <a:latin typeface="Chakra Petch" panose="00000500000000000000" pitchFamily="2" charset="-34"/>
                <a:cs typeface="Chakra Petch" panose="00000500000000000000" pitchFamily="2" charset="-34"/>
              </a:rPr>
              <a:t>Eduard Pérez Méndez</a:t>
            </a:r>
          </a:p>
        </p:txBody>
      </p:sp>
    </p:spTree>
    <p:extLst>
      <p:ext uri="{BB962C8B-B14F-4D97-AF65-F5344CB8AC3E}">
        <p14:creationId xmlns:p14="http://schemas.microsoft.com/office/powerpoint/2010/main" val="242313876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0|0|0|0|0|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0"/>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4217D43B147AB241A74B7965C5DF153A" ma:contentTypeVersion="4" ma:contentTypeDescription="Crear nuevo documento." ma:contentTypeScope="" ma:versionID="fe29577016a9318254ddffdbe42b857f">
  <xsd:schema xmlns:xsd="http://www.w3.org/2001/XMLSchema" xmlns:xs="http://www.w3.org/2001/XMLSchema" xmlns:p="http://schemas.microsoft.com/office/2006/metadata/properties" xmlns:ns3="2643f3a6-9c10-4c41-a700-b942b2b209ce" targetNamespace="http://schemas.microsoft.com/office/2006/metadata/properties" ma:root="true" ma:fieldsID="868fb59e53461aef16f56f0519dd490b" ns3:_="">
    <xsd:import namespace="2643f3a6-9c10-4c41-a700-b942b2b209c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43f3a6-9c10-4c41-a700-b942b2b20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2ECA35-C2B8-4D06-B97E-D83A73A113DA}">
  <ds:schemaRefs>
    <ds:schemaRef ds:uri="http://purl.org/dc/elements/1.1/"/>
    <ds:schemaRef ds:uri="http://schemas.openxmlformats.org/package/2006/metadata/core-properties"/>
    <ds:schemaRef ds:uri="http://schemas.microsoft.com/office/infopath/2007/PartnerControls"/>
    <ds:schemaRef ds:uri="http://purl.org/dc/dcmitype/"/>
    <ds:schemaRef ds:uri="http://schemas.microsoft.com/office/2006/metadata/properties"/>
    <ds:schemaRef ds:uri="http://schemas.microsoft.com/office/2006/documentManagement/types"/>
    <ds:schemaRef ds:uri="2643f3a6-9c10-4c41-a700-b942b2b209ce"/>
    <ds:schemaRef ds:uri="http://www.w3.org/XML/1998/namespace"/>
    <ds:schemaRef ds:uri="http://purl.org/dc/terms/"/>
  </ds:schemaRefs>
</ds:datastoreItem>
</file>

<file path=customXml/itemProps2.xml><?xml version="1.0" encoding="utf-8"?>
<ds:datastoreItem xmlns:ds="http://schemas.openxmlformats.org/officeDocument/2006/customXml" ds:itemID="{E96081EB-0C38-4AA7-BC8D-FB5ADBE236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43f3a6-9c10-4c41-a700-b942b2b209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3B4297-5FA9-4D7D-8D8C-1A3A0F4132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2678</TotalTime>
  <Words>7564</Words>
  <Application>Microsoft Office PowerPoint</Application>
  <PresentationFormat>Widescreen</PresentationFormat>
  <Paragraphs>2314</Paragraphs>
  <Slides>92</Slides>
  <Notes>92</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0" baseType="lpstr">
      <vt:lpstr>Arial</vt:lpstr>
      <vt:lpstr>Aptos</vt:lpstr>
      <vt:lpstr>Chakra Petch</vt:lpstr>
      <vt:lpstr>Constantia</vt:lpstr>
      <vt:lpstr>Cambria Math</vt:lpstr>
      <vt:lpstr>Aptos Display</vt:lpstr>
      <vt:lpstr>Office Theme</vt:lpstr>
      <vt:lpstr>Acrobat Document</vt:lpstr>
      <vt:lpstr>metaboPipe</vt:lpstr>
      <vt:lpstr>PowerPoint Presentation</vt:lpstr>
      <vt:lpstr>PowerPoint Presentation</vt:lpstr>
      <vt:lpstr>PowerPoint Presentation</vt:lpstr>
      <vt:lpstr>PowerPoint Presentation</vt:lpstr>
      <vt:lpstr>Introduction</vt:lpstr>
      <vt:lpstr>Introduction</vt:lpstr>
      <vt:lpstr>Introduction</vt:lpstr>
      <vt:lpstr>Introduction</vt:lpstr>
      <vt:lpstr>Introduction</vt:lpstr>
      <vt:lpstr>Introduction</vt:lpstr>
      <vt:lpstr>Introduction</vt:lpstr>
      <vt:lpstr>Introduction</vt:lpstr>
      <vt:lpstr>Aims</vt:lpstr>
      <vt:lpstr>Aims</vt:lpstr>
      <vt:lpstr>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vt:lpstr>
      <vt:lpstr>The problem</vt:lpstr>
      <vt:lpstr>The problem</vt:lpstr>
      <vt:lpstr>The problem</vt:lpstr>
      <vt:lpstr>The problem</vt:lpstr>
      <vt:lpstr>The problem</vt:lpstr>
      <vt:lpstr>The problem</vt:lpstr>
      <vt:lpstr>The problem</vt:lpstr>
      <vt:lpstr>The problem</vt:lpstr>
      <vt:lpstr>The problem</vt:lpstr>
      <vt:lpstr>The problem</vt:lpstr>
      <vt:lpstr>Materials and Methods</vt:lpstr>
      <vt:lpstr>Materials and Methods</vt:lpstr>
      <vt:lpstr>Materials and Methods</vt:lpstr>
      <vt:lpstr>Materials and Methods</vt:lpstr>
      <vt:lpstr>Materials and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Conclusions</vt:lpstr>
      <vt:lpstr>Future Work</vt:lpstr>
      <vt:lpstr>metaboPipe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metaboPipe</dc:title>
  <dc:creator>Eduard Pérez Méndez</dc:creator>
  <cp:lastModifiedBy>Eduard Pérez Méndez</cp:lastModifiedBy>
  <cp:revision>85</cp:revision>
  <dcterms:created xsi:type="dcterms:W3CDTF">2024-06-10T09:05:56Z</dcterms:created>
  <dcterms:modified xsi:type="dcterms:W3CDTF">2024-06-17T11:19:38Z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0x0101004217D43B147AB241A74B7965C5DF153A</vt:lpwstr>
  </property>
</Properties>
</file>